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3" r:id="rId1"/>
  </p:sldMasterIdLst>
  <p:notesMasterIdLst>
    <p:notesMasterId r:id="rId38"/>
  </p:notesMasterIdLst>
  <p:sldIdLst>
    <p:sldId id="256" r:id="rId2"/>
    <p:sldId id="323" r:id="rId3"/>
    <p:sldId id="370" r:id="rId4"/>
    <p:sldId id="371" r:id="rId5"/>
    <p:sldId id="372" r:id="rId6"/>
    <p:sldId id="373" r:id="rId7"/>
    <p:sldId id="377" r:id="rId8"/>
    <p:sldId id="385" r:id="rId9"/>
    <p:sldId id="386" r:id="rId10"/>
    <p:sldId id="381" r:id="rId11"/>
    <p:sldId id="382" r:id="rId12"/>
    <p:sldId id="387" r:id="rId13"/>
    <p:sldId id="388" r:id="rId14"/>
    <p:sldId id="389" r:id="rId15"/>
    <p:sldId id="390" r:id="rId16"/>
    <p:sldId id="391" r:id="rId17"/>
    <p:sldId id="383" r:id="rId18"/>
    <p:sldId id="392" r:id="rId19"/>
    <p:sldId id="393" r:id="rId20"/>
    <p:sldId id="394" r:id="rId21"/>
    <p:sldId id="374" r:id="rId22"/>
    <p:sldId id="376" r:id="rId23"/>
    <p:sldId id="375" r:id="rId24"/>
    <p:sldId id="378" r:id="rId25"/>
    <p:sldId id="395" r:id="rId26"/>
    <p:sldId id="396" r:id="rId27"/>
    <p:sldId id="397" r:id="rId28"/>
    <p:sldId id="398" r:id="rId29"/>
    <p:sldId id="399" r:id="rId30"/>
    <p:sldId id="403" r:id="rId31"/>
    <p:sldId id="404" r:id="rId32"/>
    <p:sldId id="379" r:id="rId33"/>
    <p:sldId id="380" r:id="rId34"/>
    <p:sldId id="400" r:id="rId35"/>
    <p:sldId id="401" r:id="rId36"/>
    <p:sldId id="402" r:id="rId37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1893"/>
    <a:srgbClr val="F2F2F2"/>
    <a:srgbClr val="FF8A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06" autoAdjust="0"/>
    <p:restoredTop sz="93715" autoAdjust="0"/>
  </p:normalViewPr>
  <p:slideViewPr>
    <p:cSldViewPr>
      <p:cViewPr varScale="1">
        <p:scale>
          <a:sx n="92" d="100"/>
          <a:sy n="92" d="100"/>
        </p:scale>
        <p:origin x="1306" y="6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8D1B20-A248-FB47-8240-73C0C5F47C9D}" type="datetimeFigureOut">
              <a:rPr lang="ja-JP" altLang="en-US"/>
              <a:t>2021/12/2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FA746F-AF1F-C048-A2ED-B38EF01E9631}" type="slidenum">
              <a:r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55976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FA746F-AF1F-C048-A2ED-B38EF01E9631}" type="slidenum">
              <a:rPr lang="en-US" altLang="ja-JP" smtClean="0"/>
              <a:t>23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806474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テキスト プレースホルダー 6">
            <a:extLst>
              <a:ext uri="{FF2B5EF4-FFF2-40B4-BE49-F238E27FC236}">
                <a16:creationId xmlns:a16="http://schemas.microsoft.com/office/drawing/2014/main" id="{1977278B-6103-7448-8885-11FCA29D84A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190133"/>
            <a:ext cx="9144000" cy="7540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>
                <a:ln>
                  <a:solidFill>
                    <a:srgbClr val="011893"/>
                  </a:solidFill>
                </a:ln>
              </a:defRPr>
            </a:lvl1pPr>
          </a:lstStyle>
          <a:p>
            <a:endParaRPr kumimoji="1" lang="ja-JP" altLang="en-US"/>
          </a:p>
        </p:txBody>
      </p:sp>
      <p:sp>
        <p:nvSpPr>
          <p:cNvPr id="6" name="円/楕円 3">
            <a:extLst>
              <a:ext uri="{FF2B5EF4-FFF2-40B4-BE49-F238E27FC236}">
                <a16:creationId xmlns:a16="http://schemas.microsoft.com/office/drawing/2014/main" id="{6D07911E-05C0-4FB5-A7CD-489C44533130}"/>
              </a:ext>
            </a:extLst>
          </p:cNvPr>
          <p:cNvSpPr/>
          <p:nvPr userDrawn="1"/>
        </p:nvSpPr>
        <p:spPr>
          <a:xfrm>
            <a:off x="8532440" y="6237312"/>
            <a:ext cx="531173" cy="53117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050">
              <a:latin typeface="+mj-ea"/>
              <a:ea typeface="+mj-ea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2683F064-3404-4030-8FB0-4DC45BCBBB1B}"/>
              </a:ext>
            </a:extLst>
          </p:cNvPr>
          <p:cNvSpPr txBox="1"/>
          <p:nvPr userDrawn="1"/>
        </p:nvSpPr>
        <p:spPr>
          <a:xfrm>
            <a:off x="8491428" y="6270575"/>
            <a:ext cx="4010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E8E17320-8F29-C346-80F3-7693511BE498}" type="slidenum">
              <a:rPr kumimoji="1" lang="ja-JP" altLang="en-US" sz="1400"/>
              <a:pPr algn="ctr"/>
              <a:t>‹#›</a:t>
            </a:fld>
            <a:endParaRPr kumimoji="1" lang="ja-JP" altLang="en-US" sz="1400" dirty="0"/>
          </a:p>
        </p:txBody>
      </p:sp>
      <p:sp>
        <p:nvSpPr>
          <p:cNvPr id="9" name="弦 8">
            <a:extLst>
              <a:ext uri="{FF2B5EF4-FFF2-40B4-BE49-F238E27FC236}">
                <a16:creationId xmlns:a16="http://schemas.microsoft.com/office/drawing/2014/main" id="{DC15CFC8-D95C-4C25-A189-1DC5123CFA80}"/>
              </a:ext>
            </a:extLst>
          </p:cNvPr>
          <p:cNvSpPr/>
          <p:nvPr userDrawn="1"/>
        </p:nvSpPr>
        <p:spPr>
          <a:xfrm rot="15300000">
            <a:off x="8520720" y="6221077"/>
            <a:ext cx="565274" cy="565274"/>
          </a:xfrm>
          <a:prstGeom prst="chord">
            <a:avLst>
              <a:gd name="adj1" fmla="val 2700000"/>
              <a:gd name="adj2" fmla="val 14142403"/>
            </a:avLst>
          </a:prstGeom>
          <a:solidFill>
            <a:schemeClr val="bg1">
              <a:lumMod val="65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2C18F37A-86C7-4E04-B764-66C8A3653543}"/>
              </a:ext>
            </a:extLst>
          </p:cNvPr>
          <p:cNvSpPr txBox="1"/>
          <p:nvPr userDrawn="1"/>
        </p:nvSpPr>
        <p:spPr>
          <a:xfrm>
            <a:off x="8726935" y="6437838"/>
            <a:ext cx="3642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400" dirty="0"/>
              <a:t>23</a:t>
            </a:r>
          </a:p>
        </p:txBody>
      </p:sp>
    </p:spTree>
    <p:extLst>
      <p:ext uri="{BB962C8B-B14F-4D97-AF65-F5344CB8AC3E}">
        <p14:creationId xmlns:p14="http://schemas.microsoft.com/office/powerpoint/2010/main" val="23847815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93069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kumimoji="1" sz="26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44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59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28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36C4099E-EB60-DC4F-967D-225ED88E614D}"/>
              </a:ext>
            </a:extLst>
          </p:cNvPr>
          <p:cNvSpPr txBox="1"/>
          <p:nvPr/>
        </p:nvSpPr>
        <p:spPr>
          <a:xfrm>
            <a:off x="0" y="1249680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4400">
                <a:solidFill>
                  <a:srgbClr val="011893"/>
                </a:solidFill>
              </a:rPr>
              <a:t>卒論の書き方</a:t>
            </a:r>
            <a:endParaRPr kumimoji="1" lang="ja-JP" altLang="en-US" sz="4400">
              <a:solidFill>
                <a:srgbClr val="011893"/>
              </a:solidFill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891C33B1-D329-9348-9718-97E836138DF6}"/>
              </a:ext>
            </a:extLst>
          </p:cNvPr>
          <p:cNvSpPr txBox="1"/>
          <p:nvPr/>
        </p:nvSpPr>
        <p:spPr>
          <a:xfrm>
            <a:off x="3627120" y="5242560"/>
            <a:ext cx="54168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/>
              <a:t>慶應義塾大学理工学部物理情報工学科</a:t>
            </a:r>
            <a:endParaRPr lang="en-US" altLang="ja-JP" sz="240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BF5EEEB6-32A6-914E-957E-5C31A877EF9C}"/>
              </a:ext>
            </a:extLst>
          </p:cNvPr>
          <p:cNvSpPr txBox="1"/>
          <p:nvPr/>
        </p:nvSpPr>
        <p:spPr>
          <a:xfrm>
            <a:off x="8172400" y="5661248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/>
              <a:t>渡辺</a:t>
            </a:r>
            <a:endParaRPr lang="en-US" altLang="ja-JP" sz="240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D5E05EE1-8957-9F44-8F8E-6BD27683056C}"/>
              </a:ext>
            </a:extLst>
          </p:cNvPr>
          <p:cNvSpPr txBox="1"/>
          <p:nvPr/>
        </p:nvSpPr>
        <p:spPr>
          <a:xfrm>
            <a:off x="3271520" y="4338320"/>
            <a:ext cx="275267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000" dirty="0"/>
              <a:t>2021/12/09</a:t>
            </a:r>
            <a:endParaRPr kumimoji="1" lang="ja-JP" altLang="en-US" sz="4000" dirty="0"/>
          </a:p>
        </p:txBody>
      </p:sp>
      <p:sp>
        <p:nvSpPr>
          <p:cNvPr id="8" name="角丸四角形吹き出し 7">
            <a:extLst>
              <a:ext uri="{FF2B5EF4-FFF2-40B4-BE49-F238E27FC236}">
                <a16:creationId xmlns:a16="http://schemas.microsoft.com/office/drawing/2014/main" id="{F5A1A7ED-1DFE-8542-8134-9D6E833AD4A3}"/>
              </a:ext>
            </a:extLst>
          </p:cNvPr>
          <p:cNvSpPr/>
          <p:nvPr/>
        </p:nvSpPr>
        <p:spPr>
          <a:xfrm>
            <a:off x="1691680" y="692696"/>
            <a:ext cx="2376264" cy="504056"/>
          </a:xfrm>
          <a:prstGeom prst="wedgeRoundRectCallout">
            <a:avLst>
              <a:gd name="adj1" fmla="val -991"/>
              <a:gd name="adj2" fmla="val 104429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000">
                <a:solidFill>
                  <a:schemeClr val="tx1"/>
                </a:solidFill>
              </a:rPr>
              <a:t>主に数値計算系の</a:t>
            </a:r>
          </a:p>
        </p:txBody>
      </p:sp>
    </p:spTree>
    <p:extLst>
      <p:ext uri="{BB962C8B-B14F-4D97-AF65-F5344CB8AC3E}">
        <p14:creationId xmlns:p14="http://schemas.microsoft.com/office/powerpoint/2010/main" val="40795339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卒業論文の構成</a:t>
            </a:r>
          </a:p>
        </p:txBody>
      </p:sp>
      <p:sp>
        <p:nvSpPr>
          <p:cNvPr id="3" name="正方形/長方形 2"/>
          <p:cNvSpPr/>
          <p:nvPr/>
        </p:nvSpPr>
        <p:spPr>
          <a:xfrm>
            <a:off x="395536" y="1916832"/>
            <a:ext cx="2160240" cy="7200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800">
                <a:solidFill>
                  <a:schemeClr val="tx1"/>
                </a:solidFill>
              </a:rPr>
              <a:t>背景・目的</a:t>
            </a:r>
            <a:endParaRPr kumimoji="1" lang="ja-JP" altLang="en-US" sz="2800">
              <a:solidFill>
                <a:schemeClr val="tx1"/>
              </a:solidFill>
            </a:endParaRPr>
          </a:p>
        </p:txBody>
      </p:sp>
      <p:sp>
        <p:nvSpPr>
          <p:cNvPr id="4" name="正方形/長方形 3"/>
          <p:cNvSpPr/>
          <p:nvPr/>
        </p:nvSpPr>
        <p:spPr>
          <a:xfrm>
            <a:off x="395536" y="2636912"/>
            <a:ext cx="2160240" cy="72008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800">
                <a:solidFill>
                  <a:schemeClr val="tx1"/>
                </a:solidFill>
              </a:rPr>
              <a:t>手法</a:t>
            </a:r>
          </a:p>
        </p:txBody>
      </p:sp>
      <p:sp>
        <p:nvSpPr>
          <p:cNvPr id="5" name="正方形/長方形 4"/>
          <p:cNvSpPr/>
          <p:nvPr/>
        </p:nvSpPr>
        <p:spPr>
          <a:xfrm>
            <a:off x="395536" y="3356992"/>
            <a:ext cx="2160240" cy="720080"/>
          </a:xfrm>
          <a:prstGeom prst="rect">
            <a:avLst/>
          </a:prstGeom>
          <a:solidFill>
            <a:srgbClr val="FF8AD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800">
                <a:solidFill>
                  <a:schemeClr val="tx1"/>
                </a:solidFill>
              </a:rPr>
              <a:t>結果</a:t>
            </a:r>
            <a:endParaRPr kumimoji="1" lang="ja-JP" altLang="en-US" sz="2800">
              <a:solidFill>
                <a:schemeClr val="tx1"/>
              </a:solidFill>
            </a:endParaRPr>
          </a:p>
        </p:txBody>
      </p:sp>
      <p:sp>
        <p:nvSpPr>
          <p:cNvPr id="6" name="正方形/長方形 5"/>
          <p:cNvSpPr/>
          <p:nvPr/>
        </p:nvSpPr>
        <p:spPr>
          <a:xfrm>
            <a:off x="395536" y="4077072"/>
            <a:ext cx="2160240" cy="72008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800">
                <a:solidFill>
                  <a:schemeClr val="tx1"/>
                </a:solidFill>
              </a:rPr>
              <a:t>考察</a:t>
            </a:r>
            <a:endParaRPr kumimoji="1" lang="ja-JP" altLang="en-US" sz="2800">
              <a:solidFill>
                <a:schemeClr val="tx1"/>
              </a:solidFill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2771800" y="1988840"/>
            <a:ext cx="62536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/>
              <a:t>なぜこの研究を行うか</a:t>
            </a:r>
            <a:r>
              <a:rPr lang="en-US" altLang="ja-JP" sz="2000"/>
              <a:t>(</a:t>
            </a:r>
            <a:r>
              <a:rPr lang="ja-JP" altLang="en-US" sz="2000"/>
              <a:t>イントロダクション</a:t>
            </a:r>
            <a:r>
              <a:rPr lang="en-US" altLang="ja-JP" sz="2000"/>
              <a:t>)</a:t>
            </a:r>
            <a:endParaRPr kumimoji="1" lang="ja-JP" altLang="en-US" sz="280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2771800" y="2708920"/>
            <a:ext cx="48526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/>
              <a:t>この研究をどのように行うか</a:t>
            </a: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2771800" y="3481844"/>
            <a:ext cx="41344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/>
              <a:t>どのような結果が出たか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2771800" y="4221088"/>
            <a:ext cx="55707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/>
              <a:t>この研究にはどんな意味があるか</a:t>
            </a:r>
          </a:p>
        </p:txBody>
      </p:sp>
    </p:spTree>
    <p:extLst>
      <p:ext uri="{BB962C8B-B14F-4D97-AF65-F5344CB8AC3E}">
        <p14:creationId xmlns:p14="http://schemas.microsoft.com/office/powerpoint/2010/main" val="41354723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卒業論文の構成</a:t>
            </a:r>
          </a:p>
        </p:txBody>
      </p:sp>
      <p:sp>
        <p:nvSpPr>
          <p:cNvPr id="4" name="正方形/長方形 3"/>
          <p:cNvSpPr/>
          <p:nvPr/>
        </p:nvSpPr>
        <p:spPr>
          <a:xfrm>
            <a:off x="3131840" y="2708920"/>
            <a:ext cx="2160240" cy="72008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800">
                <a:solidFill>
                  <a:schemeClr val="tx1"/>
                </a:solidFill>
              </a:rPr>
              <a:t>手法</a:t>
            </a:r>
          </a:p>
        </p:txBody>
      </p:sp>
      <p:sp>
        <p:nvSpPr>
          <p:cNvPr id="5" name="正方形/長方形 4"/>
          <p:cNvSpPr/>
          <p:nvPr/>
        </p:nvSpPr>
        <p:spPr>
          <a:xfrm>
            <a:off x="3131840" y="3429000"/>
            <a:ext cx="2160240" cy="720080"/>
          </a:xfrm>
          <a:prstGeom prst="rect">
            <a:avLst/>
          </a:prstGeom>
          <a:solidFill>
            <a:srgbClr val="FF8AD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800">
                <a:solidFill>
                  <a:schemeClr val="tx1"/>
                </a:solidFill>
              </a:rPr>
              <a:t>結果</a:t>
            </a:r>
            <a:endParaRPr kumimoji="1" lang="ja-JP" altLang="en-US" sz="2800">
              <a:solidFill>
                <a:schemeClr val="tx1"/>
              </a:solidFill>
            </a:endParaRPr>
          </a:p>
        </p:txBody>
      </p:sp>
      <p:sp>
        <p:nvSpPr>
          <p:cNvPr id="6" name="正方形/長方形 5"/>
          <p:cNvSpPr/>
          <p:nvPr/>
        </p:nvSpPr>
        <p:spPr>
          <a:xfrm>
            <a:off x="3131840" y="4149080"/>
            <a:ext cx="2160240" cy="720080"/>
          </a:xfrm>
          <a:prstGeom prst="rect">
            <a:avLst/>
          </a:prstGeom>
          <a:solidFill>
            <a:srgbClr val="92D05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800">
                <a:solidFill>
                  <a:schemeClr val="tx1"/>
                </a:solidFill>
              </a:rPr>
              <a:t>考察</a:t>
            </a:r>
            <a:endParaRPr kumimoji="1" lang="ja-JP" altLang="en-US" sz="2800">
              <a:solidFill>
                <a:schemeClr val="tx1"/>
              </a:solidFill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323528" y="1196752"/>
            <a:ext cx="73661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>
                <a:solidFill>
                  <a:srgbClr val="011893"/>
                </a:solidFill>
              </a:rPr>
              <a:t>自分のやったこと</a:t>
            </a:r>
            <a:r>
              <a:rPr kumimoji="1" lang="ja-JP" altLang="en-US" sz="2800"/>
              <a:t>をがんばって書きがちだが</a:t>
            </a:r>
          </a:p>
        </p:txBody>
      </p:sp>
      <p:sp>
        <p:nvSpPr>
          <p:cNvPr id="8" name="楕円 7"/>
          <p:cNvSpPr/>
          <p:nvPr/>
        </p:nvSpPr>
        <p:spPr>
          <a:xfrm>
            <a:off x="1619672" y="1556792"/>
            <a:ext cx="144016" cy="14401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0" name="カギ線コネクタ 9"/>
          <p:cNvCxnSpPr>
            <a:stCxn id="8" idx="4"/>
            <a:endCxn id="4" idx="1"/>
          </p:cNvCxnSpPr>
          <p:nvPr/>
        </p:nvCxnSpPr>
        <p:spPr>
          <a:xfrm rot="16200000" flipH="1">
            <a:off x="1727684" y="1664804"/>
            <a:ext cx="1368152" cy="1440160"/>
          </a:xfrm>
          <a:prstGeom prst="bentConnector2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カギ線コネクタ 14"/>
          <p:cNvCxnSpPr>
            <a:stCxn id="8" idx="4"/>
            <a:endCxn id="5" idx="1"/>
          </p:cNvCxnSpPr>
          <p:nvPr/>
        </p:nvCxnSpPr>
        <p:spPr>
          <a:xfrm rot="16200000" flipH="1">
            <a:off x="1367644" y="2024844"/>
            <a:ext cx="2088232" cy="1440160"/>
          </a:xfrm>
          <a:prstGeom prst="bentConnector2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テキスト ボックス 17"/>
          <p:cNvSpPr txBox="1"/>
          <p:nvPr/>
        </p:nvSpPr>
        <p:spPr>
          <a:xfrm>
            <a:off x="4211960" y="5373216"/>
            <a:ext cx="41344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/>
              <a:t>卒論は</a:t>
            </a:r>
            <a:r>
              <a:rPr lang="ja-JP" altLang="en-US" sz="2800">
                <a:solidFill>
                  <a:srgbClr val="011893"/>
                </a:solidFill>
              </a:rPr>
              <a:t>こっち</a:t>
            </a:r>
            <a:r>
              <a:rPr lang="ja-JP" altLang="en-US" sz="2800"/>
              <a:t>を書く練習</a:t>
            </a:r>
            <a:endParaRPr kumimoji="1" lang="ja-JP" altLang="en-US" sz="2800"/>
          </a:p>
        </p:txBody>
      </p:sp>
      <p:sp>
        <p:nvSpPr>
          <p:cNvPr id="19" name="楕円 18"/>
          <p:cNvSpPr/>
          <p:nvPr/>
        </p:nvSpPr>
        <p:spPr>
          <a:xfrm>
            <a:off x="5868144" y="5373216"/>
            <a:ext cx="144016" cy="14401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1" name="カギ線コネクタ 20"/>
          <p:cNvCxnSpPr>
            <a:stCxn id="19" idx="0"/>
            <a:endCxn id="3" idx="3"/>
          </p:cNvCxnSpPr>
          <p:nvPr/>
        </p:nvCxnSpPr>
        <p:spPr>
          <a:xfrm rot="16200000" flipV="1">
            <a:off x="4103948" y="3537012"/>
            <a:ext cx="3024336" cy="648072"/>
          </a:xfrm>
          <a:prstGeom prst="bentConnector2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カギ線コネクタ 22"/>
          <p:cNvCxnSpPr>
            <a:stCxn id="19" idx="0"/>
            <a:endCxn id="6" idx="3"/>
          </p:cNvCxnSpPr>
          <p:nvPr/>
        </p:nvCxnSpPr>
        <p:spPr>
          <a:xfrm rot="16200000" flipV="1">
            <a:off x="5184068" y="4617132"/>
            <a:ext cx="864096" cy="648072"/>
          </a:xfrm>
          <a:prstGeom prst="bentConnector2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正方形/長方形 2"/>
          <p:cNvSpPr/>
          <p:nvPr/>
        </p:nvSpPr>
        <p:spPr>
          <a:xfrm>
            <a:off x="3131840" y="1988840"/>
            <a:ext cx="2160240" cy="7200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800">
                <a:solidFill>
                  <a:schemeClr val="tx1"/>
                </a:solidFill>
              </a:rPr>
              <a:t>背景・目的</a:t>
            </a:r>
            <a:endParaRPr kumimoji="1" lang="ja-JP" altLang="en-US" sz="2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25801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卒論のストーリー</a:t>
            </a:r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2483768" y="1268760"/>
            <a:ext cx="3877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/>
              <a:t>ありがちなパターン</a:t>
            </a: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187624" y="2132856"/>
            <a:ext cx="6192688" cy="95410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ja-JP" altLang="en-US" sz="2800"/>
              <a:t>いま</a:t>
            </a:r>
            <a:r>
              <a:rPr lang="en-US" altLang="ja-JP" sz="2800"/>
              <a:t>A</a:t>
            </a:r>
            <a:r>
              <a:rPr lang="ja-JP" altLang="en-US" sz="2800"/>
              <a:t>という分野が注目されており、分野</a:t>
            </a:r>
            <a:r>
              <a:rPr lang="en-US" altLang="ja-JP" sz="2800"/>
              <a:t>A</a:t>
            </a:r>
            <a:r>
              <a:rPr lang="ja-JP" altLang="en-US" sz="2800"/>
              <a:t>では</a:t>
            </a:r>
            <a:r>
              <a:rPr lang="en-US" altLang="ja-JP" sz="2800"/>
              <a:t>X</a:t>
            </a:r>
            <a:r>
              <a:rPr lang="ja-JP" altLang="en-US" sz="2800"/>
              <a:t>という手法が主流である</a:t>
            </a:r>
            <a:endParaRPr kumimoji="1" lang="ja-JP" altLang="en-US" sz="280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1187624" y="3212976"/>
            <a:ext cx="4014240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手法</a:t>
            </a:r>
            <a:r>
              <a:rPr kumimoji="1" lang="en-US" altLang="ja-JP" sz="2800"/>
              <a:t>X</a:t>
            </a:r>
            <a:r>
              <a:rPr lang="ja-JP" altLang="en-US" sz="2800"/>
              <a:t>の精度を改善する</a:t>
            </a:r>
            <a:endParaRPr kumimoji="1" lang="ja-JP" altLang="en-US" sz="280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1179960" y="3861048"/>
            <a:ext cx="5758308" cy="5232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手法</a:t>
            </a:r>
            <a:r>
              <a:rPr kumimoji="1" lang="en-US" altLang="ja-JP" sz="2800"/>
              <a:t>X</a:t>
            </a:r>
            <a:r>
              <a:rPr kumimoji="1" lang="ja-JP" altLang="en-US" sz="2800"/>
              <a:t>を修正した手法</a:t>
            </a:r>
            <a:r>
              <a:rPr kumimoji="1" lang="en-US" altLang="ja-JP" sz="2800"/>
              <a:t>X'</a:t>
            </a:r>
            <a:r>
              <a:rPr kumimoji="1" lang="ja-JP" altLang="en-US" sz="2800"/>
              <a:t>を考案した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47008127-B1D3-2045-A8D8-51FDF322831B}"/>
              </a:ext>
            </a:extLst>
          </p:cNvPr>
          <p:cNvSpPr txBox="1"/>
          <p:nvPr/>
        </p:nvSpPr>
        <p:spPr>
          <a:xfrm>
            <a:off x="1187624" y="4509120"/>
            <a:ext cx="5759910" cy="523220"/>
          </a:xfrm>
          <a:prstGeom prst="rect">
            <a:avLst/>
          </a:prstGeom>
          <a:solidFill>
            <a:srgbClr val="FF8AD8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ja-JP" sz="2800"/>
              <a:t>X'</a:t>
            </a:r>
            <a:r>
              <a:rPr kumimoji="1" lang="ja-JP" altLang="en-US" sz="2800"/>
              <a:t>は</a:t>
            </a:r>
            <a:r>
              <a:rPr kumimoji="1" lang="en-US" altLang="ja-JP" sz="2800"/>
              <a:t>X</a:t>
            </a:r>
            <a:r>
              <a:rPr kumimoji="1" lang="ja-JP" altLang="en-US" sz="2800"/>
              <a:t>に比べて</a:t>
            </a:r>
            <a:r>
              <a:rPr kumimoji="1" lang="en-US" altLang="ja-JP" sz="2800"/>
              <a:t>20%</a:t>
            </a:r>
            <a:r>
              <a:rPr kumimoji="1" lang="ja-JP" altLang="en-US" sz="2800"/>
              <a:t>精度が改善した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DCA6D12F-B179-A64C-97C2-0F64B106C209}"/>
              </a:ext>
            </a:extLst>
          </p:cNvPr>
          <p:cNvSpPr txBox="1"/>
          <p:nvPr/>
        </p:nvSpPr>
        <p:spPr>
          <a:xfrm>
            <a:off x="251520" y="2348880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背景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4CD4A8BC-AA6C-A14E-ABE4-145387D4660A}"/>
              </a:ext>
            </a:extLst>
          </p:cNvPr>
          <p:cNvSpPr txBox="1"/>
          <p:nvPr/>
        </p:nvSpPr>
        <p:spPr>
          <a:xfrm>
            <a:off x="251520" y="3212976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目的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52A89583-C2A3-5D43-9752-BD59FDE44807}"/>
              </a:ext>
            </a:extLst>
          </p:cNvPr>
          <p:cNvSpPr txBox="1"/>
          <p:nvPr/>
        </p:nvSpPr>
        <p:spPr>
          <a:xfrm>
            <a:off x="251520" y="3861048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手法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6387A0A7-8BB7-FD4F-BFA1-BE94112225AF}"/>
              </a:ext>
            </a:extLst>
          </p:cNvPr>
          <p:cNvSpPr txBox="1"/>
          <p:nvPr/>
        </p:nvSpPr>
        <p:spPr>
          <a:xfrm>
            <a:off x="251520" y="4509120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結果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EAE70411-FB4C-5147-B403-6BE7685DC027}"/>
              </a:ext>
            </a:extLst>
          </p:cNvPr>
          <p:cNvSpPr txBox="1"/>
          <p:nvPr/>
        </p:nvSpPr>
        <p:spPr>
          <a:xfrm>
            <a:off x="1187624" y="5229200"/>
            <a:ext cx="6886822" cy="52322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手法</a:t>
            </a:r>
            <a:r>
              <a:rPr kumimoji="1" lang="en-US" altLang="ja-JP" sz="2800"/>
              <a:t>X</a:t>
            </a:r>
            <a:r>
              <a:rPr lang="ja-JP" altLang="en-US" sz="2800"/>
              <a:t>の精度改善という目的を達成できた</a:t>
            </a:r>
            <a:endParaRPr kumimoji="1" lang="ja-JP" altLang="en-US" sz="280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C8C65E73-3BEC-0D41-9DA2-BABC1D9FA607}"/>
              </a:ext>
            </a:extLst>
          </p:cNvPr>
          <p:cNvSpPr txBox="1"/>
          <p:nvPr/>
        </p:nvSpPr>
        <p:spPr>
          <a:xfrm>
            <a:off x="259184" y="5229200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考察</a:t>
            </a:r>
          </a:p>
        </p:txBody>
      </p:sp>
      <p:cxnSp>
        <p:nvCxnSpPr>
          <p:cNvPr id="17" name="カギ線コネクタ 16">
            <a:extLst>
              <a:ext uri="{FF2B5EF4-FFF2-40B4-BE49-F238E27FC236}">
                <a16:creationId xmlns:a16="http://schemas.microsoft.com/office/drawing/2014/main" id="{28E3E596-F279-D449-95D1-00E15825B094}"/>
              </a:ext>
            </a:extLst>
          </p:cNvPr>
          <p:cNvCxnSpPr>
            <a:stCxn id="6" idx="3"/>
            <a:endCxn id="14" idx="3"/>
          </p:cNvCxnSpPr>
          <p:nvPr/>
        </p:nvCxnSpPr>
        <p:spPr>
          <a:xfrm>
            <a:off x="5201864" y="3474586"/>
            <a:ext cx="2872582" cy="2016224"/>
          </a:xfrm>
          <a:prstGeom prst="bentConnector3">
            <a:avLst>
              <a:gd name="adj1" fmla="val 107958"/>
            </a:avLst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A2183BB0-4C20-5541-8671-ED60889A1F51}"/>
              </a:ext>
            </a:extLst>
          </p:cNvPr>
          <p:cNvSpPr txBox="1"/>
          <p:nvPr/>
        </p:nvSpPr>
        <p:spPr>
          <a:xfrm>
            <a:off x="7236296" y="4293096"/>
            <a:ext cx="1800493" cy="369332"/>
          </a:xfrm>
          <a:prstGeom prst="rect">
            <a:avLst/>
          </a:prstGeom>
          <a:solidFill>
            <a:srgbClr val="F2F2F2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/>
              <a:t>対応している？</a:t>
            </a: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274D62B4-D767-404A-AB64-17FA4F76BB39}"/>
              </a:ext>
            </a:extLst>
          </p:cNvPr>
          <p:cNvSpPr txBox="1"/>
          <p:nvPr/>
        </p:nvSpPr>
        <p:spPr>
          <a:xfrm>
            <a:off x="2627784" y="6165304"/>
            <a:ext cx="5032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一見、目的と考察が対応しているように見える</a:t>
            </a:r>
          </a:p>
        </p:txBody>
      </p:sp>
    </p:spTree>
    <p:extLst>
      <p:ext uri="{BB962C8B-B14F-4D97-AF65-F5344CB8AC3E}">
        <p14:creationId xmlns:p14="http://schemas.microsoft.com/office/powerpoint/2010/main" val="23772664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39AFE5C3-1DC4-9B4E-B6EA-FC3FEB5DC6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卒論のストーリー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CA69FDD0-F141-284D-9832-BD1C9A201B17}"/>
              </a:ext>
            </a:extLst>
          </p:cNvPr>
          <p:cNvSpPr txBox="1"/>
          <p:nvPr/>
        </p:nvSpPr>
        <p:spPr>
          <a:xfrm>
            <a:off x="1043608" y="2420888"/>
            <a:ext cx="6192688" cy="95410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ja-JP" altLang="en-US" sz="2800"/>
              <a:t>いま</a:t>
            </a:r>
            <a:r>
              <a:rPr lang="en-US" altLang="ja-JP" sz="2800"/>
              <a:t>A</a:t>
            </a:r>
            <a:r>
              <a:rPr lang="ja-JP" altLang="en-US" sz="2800"/>
              <a:t>という分野が注目されており、分野</a:t>
            </a:r>
            <a:r>
              <a:rPr lang="en-US" altLang="ja-JP" sz="2800"/>
              <a:t>A</a:t>
            </a:r>
            <a:r>
              <a:rPr lang="ja-JP" altLang="en-US" sz="2800"/>
              <a:t>では</a:t>
            </a:r>
            <a:r>
              <a:rPr lang="en-US" altLang="ja-JP" sz="2800"/>
              <a:t>X</a:t>
            </a:r>
            <a:r>
              <a:rPr lang="ja-JP" altLang="en-US" sz="2800"/>
              <a:t>という手法が主流である</a:t>
            </a:r>
            <a:endParaRPr kumimoji="1" lang="ja-JP" altLang="en-US" sz="280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CD549494-6CD3-554C-B5A4-923695DA7EF7}"/>
              </a:ext>
            </a:extLst>
          </p:cNvPr>
          <p:cNvSpPr txBox="1"/>
          <p:nvPr/>
        </p:nvSpPr>
        <p:spPr>
          <a:xfrm>
            <a:off x="1043608" y="4725144"/>
            <a:ext cx="4014240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手法</a:t>
            </a:r>
            <a:r>
              <a:rPr kumimoji="1" lang="en-US" altLang="ja-JP" sz="2800"/>
              <a:t>X</a:t>
            </a:r>
            <a:r>
              <a:rPr lang="ja-JP" altLang="en-US" sz="2800"/>
              <a:t>の精度を改善する</a:t>
            </a:r>
            <a:endParaRPr kumimoji="1" lang="ja-JP" altLang="en-US" sz="280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1D559A3D-B731-AF48-8A0C-BAE37E54C084}"/>
              </a:ext>
            </a:extLst>
          </p:cNvPr>
          <p:cNvSpPr txBox="1"/>
          <p:nvPr/>
        </p:nvSpPr>
        <p:spPr>
          <a:xfrm>
            <a:off x="107504" y="2636912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背景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3B695C9D-54E9-714B-B950-590852C5B1F7}"/>
              </a:ext>
            </a:extLst>
          </p:cNvPr>
          <p:cNvSpPr txBox="1"/>
          <p:nvPr/>
        </p:nvSpPr>
        <p:spPr>
          <a:xfrm>
            <a:off x="107504" y="4725144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目的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F3A531D7-1589-FB4A-8852-6D95C4515CC4}"/>
              </a:ext>
            </a:extLst>
          </p:cNvPr>
          <p:cNvSpPr txBox="1"/>
          <p:nvPr/>
        </p:nvSpPr>
        <p:spPr>
          <a:xfrm>
            <a:off x="251520" y="1052736"/>
            <a:ext cx="772519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/>
              <a:t>イントロダクション</a:t>
            </a:r>
            <a:r>
              <a:rPr lang="en-US" altLang="ja-JP" sz="2800"/>
              <a:t>(</a:t>
            </a:r>
            <a:r>
              <a:rPr lang="ja-JP" altLang="en-US" sz="2800"/>
              <a:t>背景＋目的</a:t>
            </a:r>
            <a:r>
              <a:rPr lang="en-US" altLang="ja-JP" sz="2800"/>
              <a:t>)</a:t>
            </a:r>
            <a:r>
              <a:rPr lang="ja-JP" altLang="en-US" sz="2800"/>
              <a:t>の役割：</a:t>
            </a:r>
            <a:endParaRPr lang="en-US" altLang="ja-JP" sz="2800"/>
          </a:p>
          <a:p>
            <a:r>
              <a:rPr lang="ja-JP" altLang="en-US" sz="2800"/>
              <a:t>　　読者に「この研究は必要だ」と納得させる</a:t>
            </a:r>
            <a:endParaRPr kumimoji="1" lang="ja-JP" altLang="en-US" sz="2800"/>
          </a:p>
        </p:txBody>
      </p:sp>
      <p:sp>
        <p:nvSpPr>
          <p:cNvPr id="9" name="四角形吹き出し 8">
            <a:extLst>
              <a:ext uri="{FF2B5EF4-FFF2-40B4-BE49-F238E27FC236}">
                <a16:creationId xmlns:a16="http://schemas.microsoft.com/office/drawing/2014/main" id="{7C767043-7945-084B-AE7E-172CC2434D3C}"/>
              </a:ext>
            </a:extLst>
          </p:cNvPr>
          <p:cNvSpPr/>
          <p:nvPr/>
        </p:nvSpPr>
        <p:spPr>
          <a:xfrm>
            <a:off x="2483768" y="3573016"/>
            <a:ext cx="5688632" cy="864096"/>
          </a:xfrm>
          <a:prstGeom prst="wedgeRectCallout">
            <a:avLst>
              <a:gd name="adj1" fmla="val -55940"/>
              <a:gd name="adj2" fmla="val -49764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2400">
                <a:solidFill>
                  <a:schemeClr val="tx1"/>
                </a:solidFill>
              </a:rPr>
              <a:t>分野</a:t>
            </a:r>
            <a:r>
              <a:rPr kumimoji="1" lang="en-US" altLang="ja-JP" sz="2400">
                <a:solidFill>
                  <a:schemeClr val="tx1"/>
                </a:solidFill>
              </a:rPr>
              <a:t>A</a:t>
            </a:r>
            <a:r>
              <a:rPr kumimoji="1" lang="ja-JP" altLang="en-US" sz="2400">
                <a:solidFill>
                  <a:schemeClr val="tx1"/>
                </a:solidFill>
              </a:rPr>
              <a:t>が注目されているのはなぜか？</a:t>
            </a:r>
            <a:endParaRPr kumimoji="1" lang="en-US" altLang="ja-JP" sz="2400">
              <a:solidFill>
                <a:schemeClr val="tx1"/>
              </a:solidFill>
            </a:endParaRPr>
          </a:p>
          <a:p>
            <a:r>
              <a:rPr lang="ja-JP" altLang="en-US" sz="2400">
                <a:solidFill>
                  <a:schemeClr val="tx1"/>
                </a:solidFill>
              </a:rPr>
              <a:t>手法</a:t>
            </a:r>
            <a:r>
              <a:rPr lang="en-US" altLang="ja-JP" sz="2400">
                <a:solidFill>
                  <a:schemeClr val="tx1"/>
                </a:solidFill>
              </a:rPr>
              <a:t>X</a:t>
            </a:r>
            <a:r>
              <a:rPr lang="ja-JP" altLang="en-US" sz="2400">
                <a:solidFill>
                  <a:schemeClr val="tx1"/>
                </a:solidFill>
              </a:rPr>
              <a:t>が主流なのはなぜか？</a:t>
            </a:r>
            <a:endParaRPr kumimoji="1" lang="ja-JP" altLang="en-US" sz="2400">
              <a:solidFill>
                <a:schemeClr val="tx1"/>
              </a:solidFill>
            </a:endParaRPr>
          </a:p>
        </p:txBody>
      </p:sp>
      <p:sp>
        <p:nvSpPr>
          <p:cNvPr id="10" name="四角形吹き出し 9">
            <a:extLst>
              <a:ext uri="{FF2B5EF4-FFF2-40B4-BE49-F238E27FC236}">
                <a16:creationId xmlns:a16="http://schemas.microsoft.com/office/drawing/2014/main" id="{ACD68296-D707-0F46-AAB6-3D5B59D83289}"/>
              </a:ext>
            </a:extLst>
          </p:cNvPr>
          <p:cNvSpPr/>
          <p:nvPr/>
        </p:nvSpPr>
        <p:spPr>
          <a:xfrm>
            <a:off x="2123728" y="5445224"/>
            <a:ext cx="6624736" cy="864096"/>
          </a:xfrm>
          <a:prstGeom prst="wedgeRectCallout">
            <a:avLst>
              <a:gd name="adj1" fmla="val -53205"/>
              <a:gd name="adj2" fmla="val -4876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2400">
                <a:solidFill>
                  <a:schemeClr val="tx1"/>
                </a:solidFill>
              </a:rPr>
              <a:t>なぜ手法</a:t>
            </a:r>
            <a:r>
              <a:rPr kumimoji="1" lang="en-US" altLang="ja-JP" sz="2400">
                <a:solidFill>
                  <a:schemeClr val="tx1"/>
                </a:solidFill>
              </a:rPr>
              <a:t>X</a:t>
            </a:r>
            <a:r>
              <a:rPr kumimoji="1" lang="ja-JP" altLang="en-US" sz="2400">
                <a:solidFill>
                  <a:schemeClr val="tx1"/>
                </a:solidFill>
              </a:rPr>
              <a:t>の精度を改善する必要があるのか？</a:t>
            </a:r>
            <a:endParaRPr kumimoji="1" lang="en-US" altLang="ja-JP" sz="2400">
              <a:solidFill>
                <a:schemeClr val="tx1"/>
              </a:solidFill>
            </a:endParaRPr>
          </a:p>
          <a:p>
            <a:r>
              <a:rPr lang="ja-JP" altLang="en-US" sz="2400">
                <a:solidFill>
                  <a:schemeClr val="tx1"/>
                </a:solidFill>
              </a:rPr>
              <a:t>どのくらい改善したいのか？</a:t>
            </a:r>
            <a:endParaRPr kumimoji="1" lang="ja-JP" altLang="en-US" sz="24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49422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19418ED1-BA1F-734D-97E8-2166195ABB1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卒論のストーリー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4863050C-24E2-2C40-BEF3-FE4331FF0A59}"/>
              </a:ext>
            </a:extLst>
          </p:cNvPr>
          <p:cNvSpPr txBox="1"/>
          <p:nvPr/>
        </p:nvSpPr>
        <p:spPr>
          <a:xfrm>
            <a:off x="1187624" y="1268760"/>
            <a:ext cx="6192688" cy="95410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ja-JP" altLang="en-US" sz="2800"/>
              <a:t>いま</a:t>
            </a:r>
            <a:r>
              <a:rPr lang="en-US" altLang="ja-JP" sz="2800"/>
              <a:t>A</a:t>
            </a:r>
            <a:r>
              <a:rPr lang="ja-JP" altLang="en-US" sz="2800"/>
              <a:t>という分野が注目されており、分野</a:t>
            </a:r>
            <a:r>
              <a:rPr lang="en-US" altLang="ja-JP" sz="2800"/>
              <a:t>A</a:t>
            </a:r>
            <a:r>
              <a:rPr lang="ja-JP" altLang="en-US" sz="2800"/>
              <a:t>では</a:t>
            </a:r>
            <a:r>
              <a:rPr lang="en-US" altLang="ja-JP" sz="2800"/>
              <a:t>X</a:t>
            </a:r>
            <a:r>
              <a:rPr lang="ja-JP" altLang="en-US" sz="2800"/>
              <a:t>という手法が主流である</a:t>
            </a:r>
            <a:endParaRPr kumimoji="1" lang="ja-JP" altLang="en-US" sz="280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0EB379D9-BFFD-9B49-AFC2-F1566DA02964}"/>
              </a:ext>
            </a:extLst>
          </p:cNvPr>
          <p:cNvSpPr txBox="1"/>
          <p:nvPr/>
        </p:nvSpPr>
        <p:spPr>
          <a:xfrm>
            <a:off x="251520" y="1484784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背景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EB827E96-FA62-5143-A5E9-23D3F4234C76}"/>
              </a:ext>
            </a:extLst>
          </p:cNvPr>
          <p:cNvSpPr txBox="1"/>
          <p:nvPr/>
        </p:nvSpPr>
        <p:spPr>
          <a:xfrm>
            <a:off x="1187624" y="2708920"/>
            <a:ext cx="6840760" cy="224676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ja-JP" altLang="en-US" sz="2800"/>
              <a:t>近年、</a:t>
            </a:r>
            <a:r>
              <a:rPr lang="en-US" altLang="ja-JP" sz="2800"/>
              <a:t>A</a:t>
            </a:r>
            <a:r>
              <a:rPr lang="ja-JP" altLang="en-US" sz="2800"/>
              <a:t>という分野は発展を続けており、様々な応用例が提案されている</a:t>
            </a:r>
            <a:r>
              <a:rPr lang="en-US" altLang="ja-JP" sz="2800"/>
              <a:t>[1-5]</a:t>
            </a:r>
            <a:r>
              <a:rPr lang="ja-JP" altLang="en-US" sz="2800"/>
              <a:t>。</a:t>
            </a:r>
            <a:r>
              <a:rPr lang="en-US" altLang="ja-JP" sz="2800"/>
              <a:t>A</a:t>
            </a:r>
            <a:r>
              <a:rPr lang="ja-JP" altLang="en-US" sz="2800"/>
              <a:t>という分野では、</a:t>
            </a:r>
            <a:r>
              <a:rPr lang="en-US" altLang="ja-JP" sz="2800"/>
              <a:t>X</a:t>
            </a:r>
            <a:r>
              <a:rPr lang="ja-JP" altLang="en-US" sz="2800"/>
              <a:t>、</a:t>
            </a:r>
            <a:r>
              <a:rPr lang="en-US" altLang="ja-JP" sz="2800"/>
              <a:t>Y</a:t>
            </a:r>
            <a:r>
              <a:rPr lang="ja-JP" altLang="en-US" sz="2800"/>
              <a:t>、</a:t>
            </a:r>
            <a:r>
              <a:rPr lang="en-US" altLang="ja-JP" sz="2800"/>
              <a:t>Z</a:t>
            </a:r>
            <a:r>
              <a:rPr lang="ja-JP" altLang="en-US" sz="2800"/>
              <a:t>という多くの手法が提案されたが、計算量と精度のバランスから、現在は手法</a:t>
            </a:r>
            <a:r>
              <a:rPr lang="en-US" altLang="ja-JP" sz="2800"/>
              <a:t>X</a:t>
            </a:r>
            <a:r>
              <a:rPr lang="ja-JP" altLang="en-US" sz="2800"/>
              <a:t>が主流である</a:t>
            </a:r>
            <a:r>
              <a:rPr lang="en-US" altLang="ja-JP" sz="2800"/>
              <a:t>[6,7]</a:t>
            </a:r>
            <a:r>
              <a:rPr lang="ja-JP" altLang="en-US" sz="2800"/>
              <a:t>。</a:t>
            </a:r>
            <a:endParaRPr kumimoji="1" lang="ja-JP" altLang="en-US" sz="2800"/>
          </a:p>
        </p:txBody>
      </p:sp>
      <p:sp>
        <p:nvSpPr>
          <p:cNvPr id="7" name="右矢印 6">
            <a:extLst>
              <a:ext uri="{FF2B5EF4-FFF2-40B4-BE49-F238E27FC236}">
                <a16:creationId xmlns:a16="http://schemas.microsoft.com/office/drawing/2014/main" id="{922F27A3-46AD-3F46-845B-F296FC6ABBA2}"/>
              </a:ext>
            </a:extLst>
          </p:cNvPr>
          <p:cNvSpPr/>
          <p:nvPr/>
        </p:nvSpPr>
        <p:spPr>
          <a:xfrm rot="5400000">
            <a:off x="4175956" y="2240868"/>
            <a:ext cx="360040" cy="432048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3FAEEBC4-095E-804B-8191-11C6BC53C657}"/>
              </a:ext>
            </a:extLst>
          </p:cNvPr>
          <p:cNvSpPr txBox="1"/>
          <p:nvPr/>
        </p:nvSpPr>
        <p:spPr>
          <a:xfrm>
            <a:off x="251520" y="3501008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背景</a:t>
            </a:r>
          </a:p>
        </p:txBody>
      </p:sp>
      <p:sp>
        <p:nvSpPr>
          <p:cNvPr id="9" name="四角形吹き出し 8">
            <a:extLst>
              <a:ext uri="{FF2B5EF4-FFF2-40B4-BE49-F238E27FC236}">
                <a16:creationId xmlns:a16="http://schemas.microsoft.com/office/drawing/2014/main" id="{4CA15824-47D7-974C-8E3F-185049631A57}"/>
              </a:ext>
            </a:extLst>
          </p:cNvPr>
          <p:cNvSpPr/>
          <p:nvPr/>
        </p:nvSpPr>
        <p:spPr>
          <a:xfrm>
            <a:off x="3995936" y="5013176"/>
            <a:ext cx="4032448" cy="1224136"/>
          </a:xfrm>
          <a:prstGeom prst="wedgeRectCallout">
            <a:avLst>
              <a:gd name="adj1" fmla="val -55940"/>
              <a:gd name="adj2" fmla="val -49764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>
                <a:solidFill>
                  <a:schemeClr val="tx1"/>
                </a:solidFill>
              </a:rPr>
              <a:t>分野</a:t>
            </a:r>
            <a:r>
              <a:rPr kumimoji="1" lang="en-US" altLang="ja-JP">
                <a:solidFill>
                  <a:schemeClr val="tx1"/>
                </a:solidFill>
              </a:rPr>
              <a:t>A</a:t>
            </a:r>
            <a:r>
              <a:rPr kumimoji="1" lang="ja-JP" altLang="en-US">
                <a:solidFill>
                  <a:schemeClr val="tx1"/>
                </a:solidFill>
              </a:rPr>
              <a:t>が注目されているのはなぜか？</a:t>
            </a:r>
            <a:endParaRPr kumimoji="1" lang="en-US" altLang="ja-JP">
              <a:solidFill>
                <a:schemeClr val="tx1"/>
              </a:solidFill>
            </a:endParaRPr>
          </a:p>
          <a:p>
            <a:r>
              <a:rPr kumimoji="1" lang="ja-JP" altLang="en-US">
                <a:solidFill>
                  <a:schemeClr val="tx1"/>
                </a:solidFill>
              </a:rPr>
              <a:t>→</a:t>
            </a:r>
            <a:r>
              <a:rPr kumimoji="1" lang="en-US" altLang="ja-JP">
                <a:solidFill>
                  <a:schemeClr val="tx1"/>
                </a:solidFill>
              </a:rPr>
              <a:t> </a:t>
            </a:r>
            <a:r>
              <a:rPr kumimoji="1" lang="ja-JP" altLang="en-US">
                <a:solidFill>
                  <a:srgbClr val="011893"/>
                </a:solidFill>
              </a:rPr>
              <a:t>多くの応用成功例があるから</a:t>
            </a:r>
            <a:endParaRPr kumimoji="1" lang="en-US" altLang="ja-JP">
              <a:solidFill>
                <a:srgbClr val="011893"/>
              </a:solidFill>
            </a:endParaRPr>
          </a:p>
          <a:p>
            <a:r>
              <a:rPr lang="ja-JP" altLang="en-US">
                <a:solidFill>
                  <a:schemeClr val="tx1"/>
                </a:solidFill>
              </a:rPr>
              <a:t>手法</a:t>
            </a:r>
            <a:r>
              <a:rPr lang="en-US" altLang="ja-JP">
                <a:solidFill>
                  <a:schemeClr val="tx1"/>
                </a:solidFill>
              </a:rPr>
              <a:t>X</a:t>
            </a:r>
            <a:r>
              <a:rPr lang="ja-JP" altLang="en-US">
                <a:solidFill>
                  <a:schemeClr val="tx1"/>
                </a:solidFill>
              </a:rPr>
              <a:t>が主流なのはなぜか？</a:t>
            </a:r>
            <a:endParaRPr lang="en-US" altLang="ja-JP">
              <a:solidFill>
                <a:schemeClr val="tx1"/>
              </a:solidFill>
            </a:endParaRPr>
          </a:p>
          <a:p>
            <a:r>
              <a:rPr kumimoji="1" lang="ja-JP" altLang="en-US">
                <a:solidFill>
                  <a:schemeClr val="tx1"/>
                </a:solidFill>
              </a:rPr>
              <a:t>→</a:t>
            </a:r>
            <a:r>
              <a:rPr kumimoji="1" lang="en-US" altLang="ja-JP">
                <a:solidFill>
                  <a:schemeClr val="tx1"/>
                </a:solidFill>
              </a:rPr>
              <a:t> </a:t>
            </a:r>
            <a:r>
              <a:rPr lang="ja-JP" altLang="en-US">
                <a:solidFill>
                  <a:srgbClr val="011893"/>
                </a:solidFill>
              </a:rPr>
              <a:t>バランスが良いから</a:t>
            </a:r>
            <a:endParaRPr kumimoji="1" lang="ja-JP" altLang="en-US">
              <a:solidFill>
                <a:srgbClr val="011893"/>
              </a:solidFill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A6D16A60-0DA4-2C41-B6D5-7444FF468D6A}"/>
              </a:ext>
            </a:extLst>
          </p:cNvPr>
          <p:cNvSpPr txBox="1"/>
          <p:nvPr/>
        </p:nvSpPr>
        <p:spPr>
          <a:xfrm>
            <a:off x="467544" y="6381328"/>
            <a:ext cx="5493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適切に引用しながらストーリーに説得力をもたせる</a:t>
            </a:r>
          </a:p>
        </p:txBody>
      </p:sp>
    </p:spTree>
    <p:extLst>
      <p:ext uri="{BB962C8B-B14F-4D97-AF65-F5344CB8AC3E}">
        <p14:creationId xmlns:p14="http://schemas.microsoft.com/office/powerpoint/2010/main" val="23151003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84D81F23-A044-6245-AA4E-0953605FD7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卒論のストーリー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FF460878-3D01-0242-9D2C-D9FB504D5E5E}"/>
              </a:ext>
            </a:extLst>
          </p:cNvPr>
          <p:cNvSpPr txBox="1"/>
          <p:nvPr/>
        </p:nvSpPr>
        <p:spPr>
          <a:xfrm>
            <a:off x="1403648" y="1268760"/>
            <a:ext cx="4014240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手法</a:t>
            </a:r>
            <a:r>
              <a:rPr kumimoji="1" lang="en-US" altLang="ja-JP" sz="2800"/>
              <a:t>X</a:t>
            </a:r>
            <a:r>
              <a:rPr lang="ja-JP" altLang="en-US" sz="2800"/>
              <a:t>の精度を改善する</a:t>
            </a:r>
            <a:endParaRPr kumimoji="1" lang="ja-JP" altLang="en-US" sz="280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D3376B9-12B0-2C4D-AEF0-32ED6AF2F7C6}"/>
              </a:ext>
            </a:extLst>
          </p:cNvPr>
          <p:cNvSpPr txBox="1"/>
          <p:nvPr/>
        </p:nvSpPr>
        <p:spPr>
          <a:xfrm>
            <a:off x="467544" y="1268760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目的</a:t>
            </a:r>
          </a:p>
        </p:txBody>
      </p:sp>
      <p:sp>
        <p:nvSpPr>
          <p:cNvPr id="5" name="右矢印 4">
            <a:extLst>
              <a:ext uri="{FF2B5EF4-FFF2-40B4-BE49-F238E27FC236}">
                <a16:creationId xmlns:a16="http://schemas.microsoft.com/office/drawing/2014/main" id="{661FF6F6-3B26-514A-81E1-251537B630FD}"/>
              </a:ext>
            </a:extLst>
          </p:cNvPr>
          <p:cNvSpPr/>
          <p:nvPr/>
        </p:nvSpPr>
        <p:spPr>
          <a:xfrm rot="5400000">
            <a:off x="3887924" y="1880828"/>
            <a:ext cx="360040" cy="432048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EEE03FBF-457F-1F47-B364-BF50EC3D5A34}"/>
              </a:ext>
            </a:extLst>
          </p:cNvPr>
          <p:cNvSpPr txBox="1"/>
          <p:nvPr/>
        </p:nvSpPr>
        <p:spPr>
          <a:xfrm>
            <a:off x="1403648" y="2348879"/>
            <a:ext cx="7429801" cy="13849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JP" altLang="en-US" sz="2800"/>
              <a:t>手法</a:t>
            </a:r>
            <a:r>
              <a:rPr kumimoji="1" lang="en-US" altLang="ja-JP" sz="2800"/>
              <a:t>X</a:t>
            </a:r>
            <a:r>
              <a:rPr lang="ja-JP" altLang="en-US" sz="2800"/>
              <a:t>を分野</a:t>
            </a:r>
            <a:r>
              <a:rPr lang="en-US" altLang="ja-JP" sz="2800"/>
              <a:t>B</a:t>
            </a:r>
            <a:r>
              <a:rPr lang="ja-JP" altLang="en-US" sz="2800"/>
              <a:t>にも適用したいが、分野</a:t>
            </a:r>
            <a:r>
              <a:rPr lang="en-US" altLang="ja-JP" sz="2800"/>
              <a:t>B</a:t>
            </a:r>
            <a:r>
              <a:rPr lang="ja-JP" altLang="en-US" sz="2800"/>
              <a:t>で実用的に使うには最低でも正解率○○</a:t>
            </a:r>
            <a:r>
              <a:rPr lang="en-US" altLang="ja-JP" sz="2800"/>
              <a:t>%</a:t>
            </a:r>
            <a:r>
              <a:rPr lang="ja-JP" altLang="en-US" sz="2800"/>
              <a:t>は必要となる。そのためには精度を</a:t>
            </a:r>
            <a:r>
              <a:rPr lang="en-US" altLang="ja-JP" sz="2800"/>
              <a:t>40%</a:t>
            </a:r>
            <a:r>
              <a:rPr lang="ja-JP" altLang="en-US" sz="2800"/>
              <a:t>改善したい。</a:t>
            </a:r>
            <a:endParaRPr lang="en-US" altLang="ja-JP" sz="2800"/>
          </a:p>
        </p:txBody>
      </p:sp>
      <p:sp>
        <p:nvSpPr>
          <p:cNvPr id="7" name="四角形吹き出し 6">
            <a:extLst>
              <a:ext uri="{FF2B5EF4-FFF2-40B4-BE49-F238E27FC236}">
                <a16:creationId xmlns:a16="http://schemas.microsoft.com/office/drawing/2014/main" id="{92FD03D9-C02E-7F4A-9638-F6D73FF679FD}"/>
              </a:ext>
            </a:extLst>
          </p:cNvPr>
          <p:cNvSpPr/>
          <p:nvPr/>
        </p:nvSpPr>
        <p:spPr>
          <a:xfrm>
            <a:off x="1907704" y="4005064"/>
            <a:ext cx="6876256" cy="1368152"/>
          </a:xfrm>
          <a:prstGeom prst="wedgeRectCallout">
            <a:avLst>
              <a:gd name="adj1" fmla="val -53205"/>
              <a:gd name="adj2" fmla="val -4876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2000">
                <a:solidFill>
                  <a:schemeClr val="tx1"/>
                </a:solidFill>
              </a:rPr>
              <a:t>なぜ手法</a:t>
            </a:r>
            <a:r>
              <a:rPr kumimoji="1" lang="en-US" altLang="ja-JP" sz="2000">
                <a:solidFill>
                  <a:schemeClr val="tx1"/>
                </a:solidFill>
              </a:rPr>
              <a:t>X</a:t>
            </a:r>
            <a:r>
              <a:rPr kumimoji="1" lang="ja-JP" altLang="en-US" sz="2000">
                <a:solidFill>
                  <a:schemeClr val="tx1"/>
                </a:solidFill>
              </a:rPr>
              <a:t>の精度を改善する必要があるのか？</a:t>
            </a:r>
            <a:endParaRPr kumimoji="1" lang="en-US" altLang="ja-JP" sz="2000">
              <a:solidFill>
                <a:schemeClr val="tx1"/>
              </a:solidFill>
            </a:endParaRPr>
          </a:p>
          <a:p>
            <a:r>
              <a:rPr lang="ja-JP" altLang="en-US" sz="2000">
                <a:solidFill>
                  <a:schemeClr val="tx1"/>
                </a:solidFill>
              </a:rPr>
              <a:t>→</a:t>
            </a:r>
            <a:r>
              <a:rPr lang="en-US" altLang="ja-JP" sz="2000">
                <a:solidFill>
                  <a:schemeClr val="tx1"/>
                </a:solidFill>
              </a:rPr>
              <a:t> </a:t>
            </a:r>
            <a:r>
              <a:rPr lang="ja-JP" altLang="en-US" sz="2000">
                <a:solidFill>
                  <a:srgbClr val="011893"/>
                </a:solidFill>
              </a:rPr>
              <a:t>分野</a:t>
            </a:r>
            <a:r>
              <a:rPr lang="en-US" altLang="ja-JP" sz="2000">
                <a:solidFill>
                  <a:srgbClr val="011893"/>
                </a:solidFill>
              </a:rPr>
              <a:t>B</a:t>
            </a:r>
            <a:r>
              <a:rPr lang="ja-JP" altLang="en-US" sz="2000">
                <a:solidFill>
                  <a:srgbClr val="011893"/>
                </a:solidFill>
              </a:rPr>
              <a:t>にも適用したいが、現状では精度が足りないから</a:t>
            </a:r>
            <a:endParaRPr kumimoji="1" lang="en-US" altLang="ja-JP" sz="2000">
              <a:solidFill>
                <a:srgbClr val="011893"/>
              </a:solidFill>
            </a:endParaRPr>
          </a:p>
          <a:p>
            <a:r>
              <a:rPr lang="ja-JP" altLang="en-US" sz="2000">
                <a:solidFill>
                  <a:schemeClr val="tx1"/>
                </a:solidFill>
              </a:rPr>
              <a:t>どのくらい改善したいのか？</a:t>
            </a:r>
            <a:endParaRPr lang="en-US" altLang="ja-JP" sz="2000">
              <a:solidFill>
                <a:schemeClr val="tx1"/>
              </a:solidFill>
            </a:endParaRPr>
          </a:p>
          <a:p>
            <a:r>
              <a:rPr kumimoji="1" lang="ja-JP" altLang="en-US" sz="2000">
                <a:solidFill>
                  <a:schemeClr val="tx1"/>
                </a:solidFill>
              </a:rPr>
              <a:t>→</a:t>
            </a:r>
            <a:r>
              <a:rPr kumimoji="1" lang="en-US" altLang="ja-JP" sz="2000">
                <a:solidFill>
                  <a:schemeClr val="tx1"/>
                </a:solidFill>
              </a:rPr>
              <a:t> </a:t>
            </a:r>
            <a:r>
              <a:rPr kumimoji="1" lang="en-US" altLang="ja-JP" sz="2000">
                <a:solidFill>
                  <a:srgbClr val="011893"/>
                </a:solidFill>
              </a:rPr>
              <a:t>40%</a:t>
            </a:r>
            <a:r>
              <a:rPr kumimoji="1" lang="ja-JP" altLang="en-US" sz="2000">
                <a:solidFill>
                  <a:srgbClr val="011893"/>
                </a:solidFill>
              </a:rPr>
              <a:t>は改善したい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3CF67A71-2E0E-BD45-A2C7-CBE758A306AE}"/>
              </a:ext>
            </a:extLst>
          </p:cNvPr>
          <p:cNvSpPr txBox="1"/>
          <p:nvPr/>
        </p:nvSpPr>
        <p:spPr>
          <a:xfrm>
            <a:off x="1475656" y="6093296"/>
            <a:ext cx="63401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読者が納得するような「ストーリー」を作る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C0C35220-C70B-324A-B0EE-F92CDAA9A113}"/>
              </a:ext>
            </a:extLst>
          </p:cNvPr>
          <p:cNvSpPr txBox="1"/>
          <p:nvPr/>
        </p:nvSpPr>
        <p:spPr>
          <a:xfrm>
            <a:off x="467544" y="2780928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目的</a:t>
            </a:r>
          </a:p>
        </p:txBody>
      </p:sp>
    </p:spTree>
    <p:extLst>
      <p:ext uri="{BB962C8B-B14F-4D97-AF65-F5344CB8AC3E}">
        <p14:creationId xmlns:p14="http://schemas.microsoft.com/office/powerpoint/2010/main" val="42702287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935C3576-45FD-5E43-8930-6CF5E88BA1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卒論のストーリー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85504732-FB8B-9C40-8C8F-273050937BA3}"/>
              </a:ext>
            </a:extLst>
          </p:cNvPr>
          <p:cNvSpPr txBox="1"/>
          <p:nvPr/>
        </p:nvSpPr>
        <p:spPr>
          <a:xfrm>
            <a:off x="539552" y="1268760"/>
            <a:ext cx="77251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考察では「イントロで提示した問題」に答える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8BD8DE06-2F9B-F647-9ED0-96E5EFD124BF}"/>
              </a:ext>
            </a:extLst>
          </p:cNvPr>
          <p:cNvSpPr txBox="1"/>
          <p:nvPr/>
        </p:nvSpPr>
        <p:spPr>
          <a:xfrm>
            <a:off x="467544" y="2492896"/>
            <a:ext cx="7058343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手法</a:t>
            </a:r>
            <a:r>
              <a:rPr kumimoji="1" lang="en-US" altLang="ja-JP" sz="2400"/>
              <a:t>X</a:t>
            </a:r>
            <a:r>
              <a:rPr kumimoji="1" lang="ja-JP" altLang="en-US" sz="2400"/>
              <a:t>を分野</a:t>
            </a:r>
            <a:r>
              <a:rPr kumimoji="1" lang="en-US" altLang="ja-JP" sz="2400"/>
              <a:t>B</a:t>
            </a:r>
            <a:r>
              <a:rPr kumimoji="1" lang="ja-JP" altLang="en-US" sz="2400"/>
              <a:t>に適用したいから精度を改善したい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70656103-EA62-6A43-90D9-CB44F060B955}"/>
              </a:ext>
            </a:extLst>
          </p:cNvPr>
          <p:cNvSpPr txBox="1"/>
          <p:nvPr/>
        </p:nvSpPr>
        <p:spPr>
          <a:xfrm>
            <a:off x="539552" y="4941168"/>
            <a:ext cx="6984776" cy="1200329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JP" altLang="en-US" sz="2400"/>
              <a:t>本研究により</a:t>
            </a:r>
            <a:r>
              <a:rPr kumimoji="1" lang="en-US" altLang="ja-JP" sz="2400"/>
              <a:t>20%</a:t>
            </a:r>
            <a:r>
              <a:rPr kumimoji="1" lang="ja-JP" altLang="en-US" sz="2400"/>
              <a:t>という精度改善を得られた。しかし、分野</a:t>
            </a:r>
            <a:r>
              <a:rPr kumimoji="1" lang="en-US" altLang="ja-JP" sz="2400"/>
              <a:t>B</a:t>
            </a:r>
            <a:r>
              <a:rPr kumimoji="1" lang="ja-JP" altLang="en-US" sz="2400"/>
              <a:t>に利用するためにはさらなる改善が不可欠である。より精度を改善するには・・・</a:t>
            </a:r>
            <a:endParaRPr kumimoji="1" lang="en-US" altLang="ja-JP" sz="2400"/>
          </a:p>
        </p:txBody>
      </p:sp>
      <p:sp>
        <p:nvSpPr>
          <p:cNvPr id="7" name="右矢印 6">
            <a:extLst>
              <a:ext uri="{FF2B5EF4-FFF2-40B4-BE49-F238E27FC236}">
                <a16:creationId xmlns:a16="http://schemas.microsoft.com/office/drawing/2014/main" id="{539AB776-77E2-F240-BF8A-83555420E826}"/>
              </a:ext>
            </a:extLst>
          </p:cNvPr>
          <p:cNvSpPr/>
          <p:nvPr/>
        </p:nvSpPr>
        <p:spPr>
          <a:xfrm>
            <a:off x="683568" y="3356992"/>
            <a:ext cx="432048" cy="412624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AF6CCE9B-2DB9-7C46-AF15-1621A9EAE7ED}"/>
              </a:ext>
            </a:extLst>
          </p:cNvPr>
          <p:cNvSpPr/>
          <p:nvPr/>
        </p:nvSpPr>
        <p:spPr>
          <a:xfrm>
            <a:off x="1331640" y="3356992"/>
            <a:ext cx="6912768" cy="8640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2400"/>
              <a:t>「考案した手法</a:t>
            </a:r>
            <a:r>
              <a:rPr lang="en-US" altLang="ja-JP" sz="2400"/>
              <a:t>X'</a:t>
            </a:r>
            <a:r>
              <a:rPr lang="ja-JP" altLang="en-US" sz="2400"/>
              <a:t>は分野</a:t>
            </a:r>
            <a:r>
              <a:rPr lang="en-US" altLang="ja-JP" sz="2400"/>
              <a:t>B</a:t>
            </a:r>
            <a:r>
              <a:rPr lang="ja-JP" altLang="en-US" sz="2400"/>
              <a:t>に適用できるのか？」に答えなくてはならない</a:t>
            </a:r>
            <a:endParaRPr lang="en-US" altLang="ja-JP" sz="2400"/>
          </a:p>
        </p:txBody>
      </p:sp>
      <p:cxnSp>
        <p:nvCxnSpPr>
          <p:cNvPr id="10" name="カギ線コネクタ 9">
            <a:extLst>
              <a:ext uri="{FF2B5EF4-FFF2-40B4-BE49-F238E27FC236}">
                <a16:creationId xmlns:a16="http://schemas.microsoft.com/office/drawing/2014/main" id="{81ED013B-4791-684A-8F71-35341123BF13}"/>
              </a:ext>
            </a:extLst>
          </p:cNvPr>
          <p:cNvCxnSpPr>
            <a:cxnSpLocks/>
            <a:stCxn id="4" idx="3"/>
            <a:endCxn id="6" idx="3"/>
          </p:cNvCxnSpPr>
          <p:nvPr/>
        </p:nvCxnSpPr>
        <p:spPr>
          <a:xfrm flipH="1">
            <a:off x="7524328" y="2723729"/>
            <a:ext cx="1559" cy="2817604"/>
          </a:xfrm>
          <a:prstGeom prst="bentConnector3">
            <a:avLst>
              <a:gd name="adj1" fmla="val -37903143"/>
            </a:avLst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1837A6A5-EF69-2A45-BE2D-CB15890C2F36}"/>
              </a:ext>
            </a:extLst>
          </p:cNvPr>
          <p:cNvSpPr txBox="1"/>
          <p:nvPr/>
        </p:nvSpPr>
        <p:spPr>
          <a:xfrm>
            <a:off x="6948264" y="4077072"/>
            <a:ext cx="2031325" cy="369332"/>
          </a:xfrm>
          <a:prstGeom prst="rect">
            <a:avLst/>
          </a:prstGeom>
          <a:solidFill>
            <a:srgbClr val="F2F2F2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/>
              <a:t>対応しているか？</a:t>
            </a:r>
          </a:p>
        </p:txBody>
      </p:sp>
    </p:spTree>
    <p:extLst>
      <p:ext uri="{BB962C8B-B14F-4D97-AF65-F5344CB8AC3E}">
        <p14:creationId xmlns:p14="http://schemas.microsoft.com/office/powerpoint/2010/main" val="15737612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卒論のストーリー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11500884-366C-1347-B14C-B14261629809}"/>
              </a:ext>
            </a:extLst>
          </p:cNvPr>
          <p:cNvSpPr txBox="1"/>
          <p:nvPr/>
        </p:nvSpPr>
        <p:spPr>
          <a:xfrm>
            <a:off x="395536" y="1196752"/>
            <a:ext cx="77251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研究の「ストーリー」は、概ねこんな形となる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EE286486-13CE-5A4F-B6CD-E4B67BBC05DB}"/>
              </a:ext>
            </a:extLst>
          </p:cNvPr>
          <p:cNvSpPr txBox="1"/>
          <p:nvPr/>
        </p:nvSpPr>
        <p:spPr>
          <a:xfrm>
            <a:off x="2627784" y="2348880"/>
            <a:ext cx="6369051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/>
              <a:t>なにか大きな目的</a:t>
            </a:r>
            <a:r>
              <a:rPr kumimoji="1" lang="en-US" altLang="ja-JP" sz="2800" dirty="0"/>
              <a:t>A</a:t>
            </a:r>
            <a:r>
              <a:rPr kumimoji="1" lang="ja-JP" altLang="en-US" sz="2800" dirty="0"/>
              <a:t>を達成したい</a:t>
            </a:r>
            <a:endParaRPr kumimoji="1" lang="en-US" altLang="ja-JP" sz="2800" dirty="0"/>
          </a:p>
          <a:p>
            <a:r>
              <a:rPr kumimoji="1" lang="ja-JP" altLang="en-US" sz="2800" dirty="0"/>
              <a:t>その目的</a:t>
            </a:r>
            <a:r>
              <a:rPr kumimoji="1" lang="en-US" altLang="ja-JP" sz="2800" dirty="0"/>
              <a:t>A</a:t>
            </a:r>
            <a:r>
              <a:rPr kumimoji="1" lang="ja-JP" altLang="en-US" sz="2800" dirty="0"/>
              <a:t>のサブタスク</a:t>
            </a:r>
            <a:r>
              <a:rPr kumimoji="1" lang="en-US" altLang="ja-JP" sz="2800" dirty="0"/>
              <a:t>a</a:t>
            </a:r>
            <a:r>
              <a:rPr kumimoji="1" lang="ja-JP" altLang="en-US" sz="2800" dirty="0"/>
              <a:t>を達成したい</a:t>
            </a:r>
            <a:endParaRPr kumimoji="1" lang="en-US" altLang="ja-JP" sz="2800" dirty="0"/>
          </a:p>
          <a:p>
            <a:r>
              <a:rPr lang="ja-JP" altLang="en-US" sz="2800" dirty="0"/>
              <a:t>そのためにこんな研究が行われてきた</a:t>
            </a:r>
            <a:endParaRPr lang="en-US" altLang="ja-JP" sz="2800" dirty="0"/>
          </a:p>
          <a:p>
            <a:r>
              <a:rPr lang="ja-JP" altLang="en-US" sz="2800" dirty="0"/>
              <a:t>でもまだ</a:t>
            </a:r>
            <a:r>
              <a:rPr kumimoji="1" lang="ja-JP" altLang="en-US" sz="2800" dirty="0"/>
              <a:t>こんな</a:t>
            </a:r>
            <a:r>
              <a:rPr kumimoji="1" lang="ja-JP" altLang="en-US" sz="2800" dirty="0">
                <a:solidFill>
                  <a:srgbClr val="011893"/>
                </a:solidFill>
              </a:rPr>
              <a:t>不満</a:t>
            </a:r>
            <a:r>
              <a:rPr kumimoji="1" lang="ja-JP" altLang="en-US" sz="2800" dirty="0"/>
              <a:t>がある</a:t>
            </a:r>
            <a:endParaRPr kumimoji="1" lang="en-US" altLang="ja-JP" sz="2800" dirty="0"/>
          </a:p>
          <a:p>
            <a:r>
              <a:rPr lang="ja-JP" altLang="en-US" sz="2800" dirty="0"/>
              <a:t>その</a:t>
            </a:r>
            <a:r>
              <a:rPr lang="ja-JP" altLang="en-US" sz="2800" dirty="0">
                <a:solidFill>
                  <a:srgbClr val="011893"/>
                </a:solidFill>
              </a:rPr>
              <a:t>不満</a:t>
            </a:r>
            <a:r>
              <a:rPr lang="ja-JP" altLang="en-US" sz="2800" dirty="0"/>
              <a:t>をこんな形で改善したい</a:t>
            </a:r>
            <a:endParaRPr lang="en-US" altLang="ja-JP" sz="2800" dirty="0"/>
          </a:p>
          <a:p>
            <a:r>
              <a:rPr lang="ja-JP" altLang="en-US" sz="2800" dirty="0"/>
              <a:t>具体的な</a:t>
            </a:r>
            <a:r>
              <a:rPr lang="ja-JP" altLang="en-US" sz="2800" dirty="0">
                <a:solidFill>
                  <a:srgbClr val="011893"/>
                </a:solidFill>
              </a:rPr>
              <a:t>不満</a:t>
            </a:r>
            <a:r>
              <a:rPr lang="ja-JP" altLang="en-US" sz="2800" dirty="0"/>
              <a:t>の改善方法</a:t>
            </a:r>
            <a:endParaRPr lang="en-US" altLang="ja-JP" sz="2800" dirty="0"/>
          </a:p>
          <a:p>
            <a:r>
              <a:rPr kumimoji="1" lang="ja-JP" altLang="en-US" sz="2800" dirty="0"/>
              <a:t>どれくらい</a:t>
            </a:r>
            <a:r>
              <a:rPr kumimoji="1" lang="ja-JP" altLang="en-US" sz="2800" dirty="0">
                <a:solidFill>
                  <a:srgbClr val="011893"/>
                </a:solidFill>
              </a:rPr>
              <a:t>不満</a:t>
            </a:r>
            <a:r>
              <a:rPr kumimoji="1" lang="ja-JP" altLang="en-US" sz="2800" dirty="0"/>
              <a:t>は</a:t>
            </a:r>
            <a:r>
              <a:rPr lang="ja-JP" altLang="en-US" sz="2800" dirty="0"/>
              <a:t>解決できたのか？</a:t>
            </a:r>
            <a:endParaRPr lang="en-US" altLang="ja-JP" sz="2800" dirty="0"/>
          </a:p>
          <a:p>
            <a:r>
              <a:rPr lang="ja-JP" altLang="en-US" sz="2800" dirty="0">
                <a:solidFill>
                  <a:srgbClr val="FF0000"/>
                </a:solidFill>
              </a:rPr>
              <a:t>この研究はどんな意味を持つか？</a:t>
            </a:r>
            <a:endParaRPr lang="en-US" altLang="ja-JP" sz="2800" dirty="0">
              <a:solidFill>
                <a:srgbClr val="FF0000"/>
              </a:solidFill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34894C77-64B3-994E-B16D-0F83E60D328B}"/>
              </a:ext>
            </a:extLst>
          </p:cNvPr>
          <p:cNvSpPr/>
          <p:nvPr/>
        </p:nvSpPr>
        <p:spPr>
          <a:xfrm>
            <a:off x="147164" y="2348880"/>
            <a:ext cx="2552627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ja-JP" sz="2800" dirty="0"/>
              <a:t>[</a:t>
            </a:r>
            <a:r>
              <a:rPr lang="ja-JP" altLang="en-US" sz="2800" dirty="0"/>
              <a:t>大きな背景</a:t>
            </a:r>
            <a:r>
              <a:rPr lang="en-US" altLang="ja-JP" sz="2800" dirty="0"/>
              <a:t>]</a:t>
            </a:r>
          </a:p>
          <a:p>
            <a:pPr algn="r"/>
            <a:r>
              <a:rPr lang="en-US" altLang="ja-JP" sz="2800" dirty="0"/>
              <a:t>[</a:t>
            </a:r>
            <a:r>
              <a:rPr lang="ja-JP" altLang="en-US" sz="2800" dirty="0"/>
              <a:t>小さな背景</a:t>
            </a:r>
            <a:r>
              <a:rPr lang="en-US" altLang="ja-JP" sz="2800" dirty="0"/>
              <a:t>]</a:t>
            </a:r>
          </a:p>
          <a:p>
            <a:pPr algn="r"/>
            <a:r>
              <a:rPr lang="en-US" altLang="ja-JP" sz="2800" dirty="0"/>
              <a:t>[</a:t>
            </a:r>
            <a:r>
              <a:rPr lang="ja-JP" altLang="en-US" sz="2800" dirty="0"/>
              <a:t>先行研究紹介</a:t>
            </a:r>
            <a:r>
              <a:rPr lang="en-US" altLang="ja-JP" sz="2800" dirty="0"/>
              <a:t>]</a:t>
            </a:r>
          </a:p>
          <a:p>
            <a:pPr algn="r"/>
            <a:r>
              <a:rPr lang="en-US" altLang="ja-JP" sz="2800" dirty="0"/>
              <a:t>[</a:t>
            </a:r>
            <a:r>
              <a:rPr lang="ja-JP" altLang="en-US" sz="2800" dirty="0"/>
              <a:t>問題提起</a:t>
            </a:r>
            <a:r>
              <a:rPr lang="en-US" altLang="ja-JP" sz="2800" dirty="0"/>
              <a:t>]</a:t>
            </a:r>
          </a:p>
          <a:p>
            <a:pPr algn="r"/>
            <a:r>
              <a:rPr lang="en-US" altLang="ja-JP" sz="2800" dirty="0"/>
              <a:t>[</a:t>
            </a:r>
            <a:r>
              <a:rPr lang="ja-JP" altLang="en-US" sz="2800" dirty="0"/>
              <a:t>目的の説明</a:t>
            </a:r>
            <a:r>
              <a:rPr lang="en-US" altLang="ja-JP" sz="2800" dirty="0"/>
              <a:t>]</a:t>
            </a:r>
          </a:p>
          <a:p>
            <a:pPr algn="r"/>
            <a:r>
              <a:rPr lang="en-US" altLang="ja-JP" sz="2800" dirty="0"/>
              <a:t>[</a:t>
            </a:r>
            <a:r>
              <a:rPr lang="ja-JP" altLang="en-US" sz="2800" dirty="0"/>
              <a:t>手法の説明</a:t>
            </a:r>
            <a:r>
              <a:rPr lang="en-US" altLang="ja-JP" sz="2800" dirty="0"/>
              <a:t>]</a:t>
            </a:r>
          </a:p>
          <a:p>
            <a:pPr algn="r"/>
            <a:r>
              <a:rPr lang="en-US" altLang="ja-JP" sz="2800" dirty="0"/>
              <a:t>[</a:t>
            </a:r>
            <a:r>
              <a:rPr lang="ja-JP" altLang="en-US" sz="2800" dirty="0"/>
              <a:t>結果の説明</a:t>
            </a:r>
            <a:r>
              <a:rPr lang="en-US" altLang="ja-JP" sz="2800" dirty="0"/>
              <a:t>]</a:t>
            </a:r>
          </a:p>
          <a:p>
            <a:pPr algn="r"/>
            <a:r>
              <a:rPr lang="en-US" altLang="ja-JP" sz="2800" dirty="0">
                <a:solidFill>
                  <a:srgbClr val="FF0000"/>
                </a:solidFill>
              </a:rPr>
              <a:t>[</a:t>
            </a:r>
            <a:r>
              <a:rPr lang="ja-JP" altLang="en-US" sz="2800" dirty="0">
                <a:solidFill>
                  <a:srgbClr val="FF0000"/>
                </a:solidFill>
              </a:rPr>
              <a:t>まとめと考察</a:t>
            </a:r>
            <a:r>
              <a:rPr lang="en-US" altLang="ja-JP" sz="2800" dirty="0">
                <a:solidFill>
                  <a:srgbClr val="FF0000"/>
                </a:solidFill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9972472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CEE9D386-D786-0840-B283-991D2A65BAE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190133"/>
            <a:ext cx="9144000" cy="754062"/>
          </a:xfrm>
        </p:spPr>
        <p:txBody>
          <a:bodyPr/>
          <a:lstStyle/>
          <a:p>
            <a:r>
              <a:rPr kumimoji="1" lang="ja-JP" altLang="en-US"/>
              <a:t>研究の流れ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2D99E94E-81DE-AF4B-BAF7-B4CF875A6A34}"/>
              </a:ext>
            </a:extLst>
          </p:cNvPr>
          <p:cNvSpPr txBox="1"/>
          <p:nvPr/>
        </p:nvSpPr>
        <p:spPr>
          <a:xfrm>
            <a:off x="395536" y="1052736"/>
            <a:ext cx="81868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研究には「流れ」があり、新しい研究は、その一部となる</a:t>
            </a:r>
          </a:p>
        </p:txBody>
      </p:sp>
      <p:sp>
        <p:nvSpPr>
          <p:cNvPr id="4" name="円/楕円 3">
            <a:extLst>
              <a:ext uri="{FF2B5EF4-FFF2-40B4-BE49-F238E27FC236}">
                <a16:creationId xmlns:a16="http://schemas.microsoft.com/office/drawing/2014/main" id="{403106B7-A027-5448-8276-B1B84F0307D8}"/>
              </a:ext>
            </a:extLst>
          </p:cNvPr>
          <p:cNvSpPr/>
          <p:nvPr/>
        </p:nvSpPr>
        <p:spPr>
          <a:xfrm>
            <a:off x="611560" y="2348880"/>
            <a:ext cx="432048" cy="432048"/>
          </a:xfrm>
          <a:prstGeom prst="ellipse">
            <a:avLst/>
          </a:prstGeom>
          <a:solidFill>
            <a:srgbClr val="01189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円/楕円 4">
            <a:extLst>
              <a:ext uri="{FF2B5EF4-FFF2-40B4-BE49-F238E27FC236}">
                <a16:creationId xmlns:a16="http://schemas.microsoft.com/office/drawing/2014/main" id="{A465EDF9-0F15-A044-9AC0-151B813D3031}"/>
              </a:ext>
            </a:extLst>
          </p:cNvPr>
          <p:cNvSpPr/>
          <p:nvPr/>
        </p:nvSpPr>
        <p:spPr>
          <a:xfrm>
            <a:off x="1547664" y="2348880"/>
            <a:ext cx="432048" cy="432048"/>
          </a:xfrm>
          <a:prstGeom prst="ellipse">
            <a:avLst/>
          </a:prstGeom>
          <a:solidFill>
            <a:srgbClr val="01189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円/楕円 5">
            <a:extLst>
              <a:ext uri="{FF2B5EF4-FFF2-40B4-BE49-F238E27FC236}">
                <a16:creationId xmlns:a16="http://schemas.microsoft.com/office/drawing/2014/main" id="{325FE30B-8141-5E43-96FE-E8E50E96336E}"/>
              </a:ext>
            </a:extLst>
          </p:cNvPr>
          <p:cNvSpPr/>
          <p:nvPr/>
        </p:nvSpPr>
        <p:spPr>
          <a:xfrm>
            <a:off x="2555776" y="2348880"/>
            <a:ext cx="432048" cy="432048"/>
          </a:xfrm>
          <a:prstGeom prst="ellipse">
            <a:avLst/>
          </a:prstGeom>
          <a:solidFill>
            <a:srgbClr val="01189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円/楕円 6">
            <a:extLst>
              <a:ext uri="{FF2B5EF4-FFF2-40B4-BE49-F238E27FC236}">
                <a16:creationId xmlns:a16="http://schemas.microsoft.com/office/drawing/2014/main" id="{61E9EF4C-1757-DC4A-BE41-FACCB2EF258D}"/>
              </a:ext>
            </a:extLst>
          </p:cNvPr>
          <p:cNvSpPr/>
          <p:nvPr/>
        </p:nvSpPr>
        <p:spPr>
          <a:xfrm>
            <a:off x="3491880" y="2348880"/>
            <a:ext cx="432048" cy="432048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9" name="直線矢印コネクタ 8">
            <a:extLst>
              <a:ext uri="{FF2B5EF4-FFF2-40B4-BE49-F238E27FC236}">
                <a16:creationId xmlns:a16="http://schemas.microsoft.com/office/drawing/2014/main" id="{4CD16C8C-3DF9-4341-861B-E01232FDC99B}"/>
              </a:ext>
            </a:extLst>
          </p:cNvPr>
          <p:cNvCxnSpPr>
            <a:stCxn id="4" idx="6"/>
          </p:cNvCxnSpPr>
          <p:nvPr/>
        </p:nvCxnSpPr>
        <p:spPr>
          <a:xfrm>
            <a:off x="1043608" y="2564904"/>
            <a:ext cx="504056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矢印コネクタ 10">
            <a:extLst>
              <a:ext uri="{FF2B5EF4-FFF2-40B4-BE49-F238E27FC236}">
                <a16:creationId xmlns:a16="http://schemas.microsoft.com/office/drawing/2014/main" id="{6F74240D-2DAF-3C4E-B696-90442CAC3FDB}"/>
              </a:ext>
            </a:extLst>
          </p:cNvPr>
          <p:cNvCxnSpPr>
            <a:stCxn id="5" idx="6"/>
            <a:endCxn id="6" idx="2"/>
          </p:cNvCxnSpPr>
          <p:nvPr/>
        </p:nvCxnSpPr>
        <p:spPr>
          <a:xfrm>
            <a:off x="1979712" y="2564904"/>
            <a:ext cx="576064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矢印コネクタ 12">
            <a:extLst>
              <a:ext uri="{FF2B5EF4-FFF2-40B4-BE49-F238E27FC236}">
                <a16:creationId xmlns:a16="http://schemas.microsoft.com/office/drawing/2014/main" id="{26EA4FBB-F24D-EF43-A602-0D7F3051F39F}"/>
              </a:ext>
            </a:extLst>
          </p:cNvPr>
          <p:cNvCxnSpPr>
            <a:stCxn id="6" idx="6"/>
            <a:endCxn id="7" idx="2"/>
          </p:cNvCxnSpPr>
          <p:nvPr/>
        </p:nvCxnSpPr>
        <p:spPr>
          <a:xfrm>
            <a:off x="2987824" y="2564904"/>
            <a:ext cx="504056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136C7F9E-F386-8C4D-AB3A-702D8C54B9AB}"/>
              </a:ext>
            </a:extLst>
          </p:cNvPr>
          <p:cNvSpPr txBox="1"/>
          <p:nvPr/>
        </p:nvSpPr>
        <p:spPr>
          <a:xfrm>
            <a:off x="1331640" y="162880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先行研究</a:t>
            </a:r>
          </a:p>
        </p:txBody>
      </p:sp>
      <p:sp>
        <p:nvSpPr>
          <p:cNvPr id="16" name="左中かっこ 15">
            <a:extLst>
              <a:ext uri="{FF2B5EF4-FFF2-40B4-BE49-F238E27FC236}">
                <a16:creationId xmlns:a16="http://schemas.microsoft.com/office/drawing/2014/main" id="{CFD1EDA4-2827-A747-83AD-165B9C4525EF}"/>
              </a:ext>
            </a:extLst>
          </p:cNvPr>
          <p:cNvSpPr/>
          <p:nvPr/>
        </p:nvSpPr>
        <p:spPr>
          <a:xfrm rot="5400000">
            <a:off x="1763688" y="1052736"/>
            <a:ext cx="216024" cy="2232248"/>
          </a:xfrm>
          <a:prstGeom prst="leftBrac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3DCEBD8A-D8BF-7B4D-BABB-4FE0492A36FE}"/>
              </a:ext>
            </a:extLst>
          </p:cNvPr>
          <p:cNvSpPr txBox="1"/>
          <p:nvPr/>
        </p:nvSpPr>
        <p:spPr>
          <a:xfrm>
            <a:off x="3269322" y="162880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本研究</a:t>
            </a:r>
          </a:p>
        </p:txBody>
      </p:sp>
      <p:cxnSp>
        <p:nvCxnSpPr>
          <p:cNvPr id="19" name="直線矢印コネクタ 18">
            <a:extLst>
              <a:ext uri="{FF2B5EF4-FFF2-40B4-BE49-F238E27FC236}">
                <a16:creationId xmlns:a16="http://schemas.microsoft.com/office/drawing/2014/main" id="{E244ABDD-ACC3-164F-A519-285C2B6972B5}"/>
              </a:ext>
            </a:extLst>
          </p:cNvPr>
          <p:cNvCxnSpPr>
            <a:stCxn id="17" idx="2"/>
            <a:endCxn id="7" idx="0"/>
          </p:cNvCxnSpPr>
          <p:nvPr/>
        </p:nvCxnSpPr>
        <p:spPr>
          <a:xfrm>
            <a:off x="3707904" y="1998132"/>
            <a:ext cx="0" cy="350748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円/楕円 20">
            <a:extLst>
              <a:ext uri="{FF2B5EF4-FFF2-40B4-BE49-F238E27FC236}">
                <a16:creationId xmlns:a16="http://schemas.microsoft.com/office/drawing/2014/main" id="{6CC88021-F1F7-2A46-A76C-3B7875360D55}"/>
              </a:ext>
            </a:extLst>
          </p:cNvPr>
          <p:cNvSpPr/>
          <p:nvPr/>
        </p:nvSpPr>
        <p:spPr>
          <a:xfrm>
            <a:off x="539552" y="4293096"/>
            <a:ext cx="432048" cy="432048"/>
          </a:xfrm>
          <a:prstGeom prst="ellipse">
            <a:avLst/>
          </a:prstGeom>
          <a:solidFill>
            <a:srgbClr val="01189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円/楕円 21">
            <a:extLst>
              <a:ext uri="{FF2B5EF4-FFF2-40B4-BE49-F238E27FC236}">
                <a16:creationId xmlns:a16="http://schemas.microsoft.com/office/drawing/2014/main" id="{D53A1499-2C60-D24A-9A56-F17D4EE4A664}"/>
              </a:ext>
            </a:extLst>
          </p:cNvPr>
          <p:cNvSpPr/>
          <p:nvPr/>
        </p:nvSpPr>
        <p:spPr>
          <a:xfrm>
            <a:off x="1475656" y="4293096"/>
            <a:ext cx="432048" cy="432048"/>
          </a:xfrm>
          <a:prstGeom prst="ellipse">
            <a:avLst/>
          </a:prstGeom>
          <a:solidFill>
            <a:srgbClr val="01189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円/楕円 22">
            <a:extLst>
              <a:ext uri="{FF2B5EF4-FFF2-40B4-BE49-F238E27FC236}">
                <a16:creationId xmlns:a16="http://schemas.microsoft.com/office/drawing/2014/main" id="{2B434041-09BA-3046-BF3B-A83B91112FE2}"/>
              </a:ext>
            </a:extLst>
          </p:cNvPr>
          <p:cNvSpPr/>
          <p:nvPr/>
        </p:nvSpPr>
        <p:spPr>
          <a:xfrm>
            <a:off x="2483768" y="4293096"/>
            <a:ext cx="432048" cy="432048"/>
          </a:xfrm>
          <a:prstGeom prst="ellipse">
            <a:avLst/>
          </a:prstGeom>
          <a:solidFill>
            <a:srgbClr val="01189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円/楕円 23">
            <a:extLst>
              <a:ext uri="{FF2B5EF4-FFF2-40B4-BE49-F238E27FC236}">
                <a16:creationId xmlns:a16="http://schemas.microsoft.com/office/drawing/2014/main" id="{FD497040-68AA-794C-A423-AE7258289B3D}"/>
              </a:ext>
            </a:extLst>
          </p:cNvPr>
          <p:cNvSpPr/>
          <p:nvPr/>
        </p:nvSpPr>
        <p:spPr>
          <a:xfrm>
            <a:off x="3419872" y="4293096"/>
            <a:ext cx="432048" cy="432048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5" name="直線矢印コネクタ 24">
            <a:extLst>
              <a:ext uri="{FF2B5EF4-FFF2-40B4-BE49-F238E27FC236}">
                <a16:creationId xmlns:a16="http://schemas.microsoft.com/office/drawing/2014/main" id="{D84C665E-7CB0-C247-ACED-19EFEE178A36}"/>
              </a:ext>
            </a:extLst>
          </p:cNvPr>
          <p:cNvCxnSpPr>
            <a:stCxn id="21" idx="6"/>
          </p:cNvCxnSpPr>
          <p:nvPr/>
        </p:nvCxnSpPr>
        <p:spPr>
          <a:xfrm>
            <a:off x="971600" y="4509120"/>
            <a:ext cx="504056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矢印コネクタ 25">
            <a:extLst>
              <a:ext uri="{FF2B5EF4-FFF2-40B4-BE49-F238E27FC236}">
                <a16:creationId xmlns:a16="http://schemas.microsoft.com/office/drawing/2014/main" id="{4C045C41-5F0E-E840-A957-6038BEC8839F}"/>
              </a:ext>
            </a:extLst>
          </p:cNvPr>
          <p:cNvCxnSpPr>
            <a:stCxn id="22" idx="6"/>
            <a:endCxn id="23" idx="2"/>
          </p:cNvCxnSpPr>
          <p:nvPr/>
        </p:nvCxnSpPr>
        <p:spPr>
          <a:xfrm>
            <a:off x="1907704" y="4509120"/>
            <a:ext cx="576064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矢印コネクタ 26">
            <a:extLst>
              <a:ext uri="{FF2B5EF4-FFF2-40B4-BE49-F238E27FC236}">
                <a16:creationId xmlns:a16="http://schemas.microsoft.com/office/drawing/2014/main" id="{C1E1ECCC-B46F-3D45-8DFF-548C7F384271}"/>
              </a:ext>
            </a:extLst>
          </p:cNvPr>
          <p:cNvCxnSpPr>
            <a:stCxn id="23" idx="6"/>
            <a:endCxn id="24" idx="2"/>
          </p:cNvCxnSpPr>
          <p:nvPr/>
        </p:nvCxnSpPr>
        <p:spPr>
          <a:xfrm>
            <a:off x="2915816" y="4509120"/>
            <a:ext cx="504056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C5D575DD-E3D6-3A46-B6AA-81023A157ACC}"/>
              </a:ext>
            </a:extLst>
          </p:cNvPr>
          <p:cNvSpPr txBox="1"/>
          <p:nvPr/>
        </p:nvSpPr>
        <p:spPr>
          <a:xfrm>
            <a:off x="1763688" y="364502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先行研究</a:t>
            </a:r>
          </a:p>
        </p:txBody>
      </p:sp>
      <p:sp>
        <p:nvSpPr>
          <p:cNvPr id="29" name="左中かっこ 28">
            <a:extLst>
              <a:ext uri="{FF2B5EF4-FFF2-40B4-BE49-F238E27FC236}">
                <a16:creationId xmlns:a16="http://schemas.microsoft.com/office/drawing/2014/main" id="{F6869CFE-B748-AD40-8DA5-1CD1D8C9903E}"/>
              </a:ext>
            </a:extLst>
          </p:cNvPr>
          <p:cNvSpPr/>
          <p:nvPr/>
        </p:nvSpPr>
        <p:spPr>
          <a:xfrm rot="5400000">
            <a:off x="2195736" y="2564904"/>
            <a:ext cx="144016" cy="3168352"/>
          </a:xfrm>
          <a:prstGeom prst="leftBrac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円/楕円 31">
            <a:extLst>
              <a:ext uri="{FF2B5EF4-FFF2-40B4-BE49-F238E27FC236}">
                <a16:creationId xmlns:a16="http://schemas.microsoft.com/office/drawing/2014/main" id="{467412A1-726E-6E49-817C-C8C7ECC02456}"/>
              </a:ext>
            </a:extLst>
          </p:cNvPr>
          <p:cNvSpPr/>
          <p:nvPr/>
        </p:nvSpPr>
        <p:spPr>
          <a:xfrm>
            <a:off x="4355976" y="4293096"/>
            <a:ext cx="432048" cy="432048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3" name="直線矢印コネクタ 32">
            <a:extLst>
              <a:ext uri="{FF2B5EF4-FFF2-40B4-BE49-F238E27FC236}">
                <a16:creationId xmlns:a16="http://schemas.microsoft.com/office/drawing/2014/main" id="{418806A5-2D14-7646-9909-02F547B622A8}"/>
              </a:ext>
            </a:extLst>
          </p:cNvPr>
          <p:cNvCxnSpPr>
            <a:endCxn id="32" idx="2"/>
          </p:cNvCxnSpPr>
          <p:nvPr/>
        </p:nvCxnSpPr>
        <p:spPr>
          <a:xfrm>
            <a:off x="3851920" y="4509120"/>
            <a:ext cx="504056" cy="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F122BE82-62DF-ED4C-A5C3-08692619FDC3}"/>
              </a:ext>
            </a:extLst>
          </p:cNvPr>
          <p:cNvSpPr txBox="1"/>
          <p:nvPr/>
        </p:nvSpPr>
        <p:spPr>
          <a:xfrm>
            <a:off x="323528" y="3068960"/>
            <a:ext cx="63401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いずれこの研究も「先行研究」の一部となる</a:t>
            </a:r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B258B8F6-716B-6246-B1E9-04BBBF292A33}"/>
              </a:ext>
            </a:extLst>
          </p:cNvPr>
          <p:cNvSpPr txBox="1"/>
          <p:nvPr/>
        </p:nvSpPr>
        <p:spPr>
          <a:xfrm>
            <a:off x="467544" y="5085184"/>
            <a:ext cx="822532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考察には</a:t>
            </a:r>
            <a:endParaRPr kumimoji="1" lang="en-US" altLang="ja-JP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ja-JP" altLang="en-US" sz="2400"/>
              <a:t>この研究は「研究の流れ」においてどんな意味を持つか</a:t>
            </a:r>
            <a:endParaRPr lang="en-US" altLang="ja-JP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ja-JP" altLang="en-US" sz="2400"/>
              <a:t>この研究の先にどんな展開があるか</a:t>
            </a:r>
            <a:endParaRPr kumimoji="1" lang="en-US" altLang="ja-JP" sz="2400"/>
          </a:p>
          <a:p>
            <a:r>
              <a:rPr lang="ja-JP" altLang="en-US" sz="2400"/>
              <a:t>を書く</a:t>
            </a:r>
            <a:endParaRPr kumimoji="1" lang="ja-JP" altLang="en-US" sz="2400"/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5E09A7A1-083E-8940-B537-24DBCCBF49F8}"/>
              </a:ext>
            </a:extLst>
          </p:cNvPr>
          <p:cNvSpPr txBox="1"/>
          <p:nvPr/>
        </p:nvSpPr>
        <p:spPr>
          <a:xfrm>
            <a:off x="3923928" y="3645024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新しい展開</a:t>
            </a:r>
          </a:p>
        </p:txBody>
      </p:sp>
    </p:spTree>
    <p:extLst>
      <p:ext uri="{BB962C8B-B14F-4D97-AF65-F5344CB8AC3E}">
        <p14:creationId xmlns:p14="http://schemas.microsoft.com/office/powerpoint/2010/main" val="17557440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7285B315-D234-D74F-BDA6-9C6E063701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まとめ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9EA58808-E150-074B-B4D7-0796A588544A}"/>
              </a:ext>
            </a:extLst>
          </p:cNvPr>
          <p:cNvSpPr txBox="1"/>
          <p:nvPr/>
        </p:nvSpPr>
        <p:spPr>
          <a:xfrm>
            <a:off x="683568" y="1268760"/>
            <a:ext cx="77048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/>
              <a:t>卒業論文で重要なのは</a:t>
            </a:r>
            <a:endParaRPr kumimoji="1" lang="en-US" altLang="ja-JP" sz="3600"/>
          </a:p>
          <a:p>
            <a:r>
              <a:rPr kumimoji="1" lang="ja-JP" altLang="en-US" sz="3600"/>
              <a:t>「</a:t>
            </a:r>
            <a:r>
              <a:rPr kumimoji="1" lang="ja-JP" altLang="en-US" sz="3600">
                <a:solidFill>
                  <a:srgbClr val="011893"/>
                </a:solidFill>
              </a:rPr>
              <a:t>バックアップ</a:t>
            </a:r>
            <a:r>
              <a:rPr kumimoji="1" lang="ja-JP" altLang="en-US" sz="3600"/>
              <a:t>」と「</a:t>
            </a:r>
            <a:r>
              <a:rPr kumimoji="1" lang="ja-JP" altLang="en-US" sz="3600">
                <a:solidFill>
                  <a:srgbClr val="011893"/>
                </a:solidFill>
              </a:rPr>
              <a:t>ストーリー</a:t>
            </a:r>
            <a:r>
              <a:rPr kumimoji="1" lang="ja-JP" altLang="en-US" sz="3600"/>
              <a:t>」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B31D70D5-D53E-E443-B99B-4281891483C4}"/>
              </a:ext>
            </a:extLst>
          </p:cNvPr>
          <p:cNvSpPr txBox="1"/>
          <p:nvPr/>
        </p:nvSpPr>
        <p:spPr>
          <a:xfrm>
            <a:off x="467544" y="3284984"/>
            <a:ext cx="849463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「</a:t>
            </a:r>
            <a:r>
              <a:rPr kumimoji="1" lang="ja-JP" altLang="en-US" sz="2400">
                <a:solidFill>
                  <a:srgbClr val="011893"/>
                </a:solidFill>
              </a:rPr>
              <a:t>がんばったこと</a:t>
            </a:r>
            <a:r>
              <a:rPr kumimoji="1" lang="ja-JP" altLang="en-US" sz="2400"/>
              <a:t>」ではなく「</a:t>
            </a:r>
            <a:r>
              <a:rPr kumimoji="1" lang="ja-JP" altLang="en-US" sz="2400">
                <a:solidFill>
                  <a:srgbClr val="011893"/>
                </a:solidFill>
              </a:rPr>
              <a:t>読者が知りたいこと</a:t>
            </a:r>
            <a:r>
              <a:rPr kumimoji="1" lang="ja-JP" altLang="en-US" sz="2400"/>
              <a:t>」を書く</a:t>
            </a:r>
            <a:endParaRPr kumimoji="1" lang="en-US" altLang="ja-JP" sz="2400"/>
          </a:p>
          <a:p>
            <a:r>
              <a:rPr kumimoji="1" lang="ja-JP" altLang="en-US" sz="2400"/>
              <a:t>「</a:t>
            </a:r>
            <a:r>
              <a:rPr kumimoji="1" lang="ja-JP" altLang="en-US" sz="2400">
                <a:solidFill>
                  <a:srgbClr val="011893"/>
                </a:solidFill>
              </a:rPr>
              <a:t>大きな研究の流れ</a:t>
            </a:r>
            <a:r>
              <a:rPr kumimoji="1" lang="ja-JP" altLang="en-US" sz="2400"/>
              <a:t>」の中の「</a:t>
            </a:r>
            <a:r>
              <a:rPr kumimoji="1" lang="ja-JP" altLang="en-US" sz="2400">
                <a:solidFill>
                  <a:srgbClr val="011893"/>
                </a:solidFill>
              </a:rPr>
              <a:t>本研究の位置づけ</a:t>
            </a:r>
            <a:r>
              <a:rPr kumimoji="1" lang="ja-JP" altLang="en-US" sz="2400"/>
              <a:t>」を明確に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19DC21D4-70BF-CE44-AF62-8626CF39988A}"/>
              </a:ext>
            </a:extLst>
          </p:cNvPr>
          <p:cNvSpPr txBox="1"/>
          <p:nvPr/>
        </p:nvSpPr>
        <p:spPr>
          <a:xfrm>
            <a:off x="3131840" y="5013176"/>
            <a:ext cx="55461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上記を実施するには論文をたくさん読む必要があります。がんばりましょう・・・</a:t>
            </a:r>
          </a:p>
        </p:txBody>
      </p:sp>
      <p:pic>
        <p:nvPicPr>
          <p:cNvPr id="7" name="Picture 2" descr="忙しく仕事をしている白衣の女性のイラスト">
            <a:extLst>
              <a:ext uri="{FF2B5EF4-FFF2-40B4-BE49-F238E27FC236}">
                <a16:creationId xmlns:a16="http://schemas.microsoft.com/office/drawing/2014/main" id="{04CC228F-48ED-DB4B-8AAB-335E00DC22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4581128"/>
            <a:ext cx="17145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11262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26AF5160-35E1-AF48-A4E3-6CABBA3E1E5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卒論を書く前に</a:t>
            </a: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88C29780-4593-0342-A48B-DF37D517F1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4168" y="1268760"/>
            <a:ext cx="2328019" cy="3816424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D500CDF2-B501-A147-9B17-185C0DDE8531}"/>
              </a:ext>
            </a:extLst>
          </p:cNvPr>
          <p:cNvSpPr txBox="1"/>
          <p:nvPr/>
        </p:nvSpPr>
        <p:spPr>
          <a:xfrm>
            <a:off x="1741567" y="1772816"/>
            <a:ext cx="4198585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400"/>
              <a:t>1. </a:t>
            </a:r>
            <a:r>
              <a:rPr kumimoji="1" lang="ja-JP" altLang="en-US" sz="4400"/>
              <a:t>結果の新規性</a:t>
            </a:r>
            <a:endParaRPr lang="en-US" altLang="ja-JP" sz="4400"/>
          </a:p>
          <a:p>
            <a:r>
              <a:rPr kumimoji="1" lang="en-US" altLang="ja-JP" sz="4400"/>
              <a:t>2. </a:t>
            </a:r>
            <a:r>
              <a:rPr kumimoji="1" lang="ja-JP" altLang="en-US" sz="4400"/>
              <a:t>適切な引用</a:t>
            </a:r>
            <a:endParaRPr kumimoji="1" lang="en-US" altLang="ja-JP" sz="4400"/>
          </a:p>
          <a:p>
            <a:r>
              <a:rPr lang="en-US" altLang="ja-JP" sz="4400"/>
              <a:t>3</a:t>
            </a:r>
            <a:r>
              <a:rPr kumimoji="1" lang="en-US" altLang="ja-JP" sz="4400"/>
              <a:t>. </a:t>
            </a:r>
            <a:r>
              <a:rPr kumimoji="1" lang="ja-JP" altLang="en-US" sz="4400"/>
              <a:t>体裁</a:t>
            </a:r>
            <a:endParaRPr kumimoji="1" lang="en-US" altLang="ja-JP" sz="4400"/>
          </a:p>
          <a:p>
            <a:r>
              <a:rPr lang="en-US" altLang="ja-JP" sz="4400"/>
              <a:t>4. </a:t>
            </a:r>
            <a:r>
              <a:rPr lang="ja-JP" altLang="en-US" sz="4400"/>
              <a:t>ストーリー</a:t>
            </a:r>
            <a:endParaRPr kumimoji="1" lang="ja-JP" altLang="en-US" sz="4400">
              <a:solidFill>
                <a:srgbClr val="FF0000"/>
              </a:solidFill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96C79DF2-198C-DE47-915C-0D56DF520568}"/>
              </a:ext>
            </a:extLst>
          </p:cNvPr>
          <p:cNvSpPr/>
          <p:nvPr/>
        </p:nvSpPr>
        <p:spPr>
          <a:xfrm>
            <a:off x="827584" y="1124744"/>
            <a:ext cx="524534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3200"/>
              <a:t>Q: </a:t>
            </a:r>
            <a:r>
              <a:rPr lang="ja-JP" altLang="en-US" sz="3200"/>
              <a:t>卒論で一番大事なのは？</a:t>
            </a:r>
          </a:p>
        </p:txBody>
      </p:sp>
    </p:spTree>
    <p:extLst>
      <p:ext uri="{BB962C8B-B14F-4D97-AF65-F5344CB8AC3E}">
        <p14:creationId xmlns:p14="http://schemas.microsoft.com/office/powerpoint/2010/main" val="27684123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F8A96AF6-181D-6944-80F8-6C7F60272CA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1DEBE7E5-E2BF-C340-8556-A3EA770BF25E}"/>
              </a:ext>
            </a:extLst>
          </p:cNvPr>
          <p:cNvSpPr txBox="1"/>
          <p:nvPr/>
        </p:nvSpPr>
        <p:spPr>
          <a:xfrm>
            <a:off x="1403648" y="2996952"/>
            <a:ext cx="695575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4400"/>
              <a:t>以下、テクニカルな注意点</a:t>
            </a:r>
          </a:p>
        </p:txBody>
      </p:sp>
    </p:spTree>
    <p:extLst>
      <p:ext uri="{BB962C8B-B14F-4D97-AF65-F5344CB8AC3E}">
        <p14:creationId xmlns:p14="http://schemas.microsoft.com/office/powerpoint/2010/main" val="41667140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図とデータ</a:t>
            </a:r>
          </a:p>
        </p:txBody>
      </p:sp>
      <p:sp>
        <p:nvSpPr>
          <p:cNvPr id="3" name="テキスト ボックス 2"/>
          <p:cNvSpPr txBox="1"/>
          <p:nvPr/>
        </p:nvSpPr>
        <p:spPr>
          <a:xfrm>
            <a:off x="1187624" y="980728"/>
            <a:ext cx="63401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/>
              <a:t>計算と図の作成を一度にやらない</a:t>
            </a:r>
            <a:endParaRPr kumimoji="1" lang="ja-JP" altLang="en-US" sz="3200"/>
          </a:p>
        </p:txBody>
      </p:sp>
      <p:pic>
        <p:nvPicPr>
          <p:cNvPr id="1026" name="Picture 2" descr="ファイルアイコン（テキスト）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2204864"/>
            <a:ext cx="792088" cy="919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テキスト ボックス 3"/>
          <p:cNvSpPr txBox="1"/>
          <p:nvPr/>
        </p:nvSpPr>
        <p:spPr>
          <a:xfrm>
            <a:off x="1259632" y="1700808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/>
              <a:t>インプット</a:t>
            </a:r>
            <a:endParaRPr kumimoji="1" lang="ja-JP" altLang="en-US"/>
          </a:p>
        </p:txBody>
      </p:sp>
      <p:sp>
        <p:nvSpPr>
          <p:cNvPr id="6" name="右矢印 5">
            <a:extLst>
              <a:ext uri="{FF2B5EF4-FFF2-40B4-BE49-F238E27FC236}">
                <a16:creationId xmlns:a16="http://schemas.microsoft.com/office/drawing/2014/main" id="{32ECC633-C0B9-634A-8EDF-F6596FD57D02}"/>
              </a:ext>
            </a:extLst>
          </p:cNvPr>
          <p:cNvSpPr/>
          <p:nvPr/>
        </p:nvSpPr>
        <p:spPr>
          <a:xfrm>
            <a:off x="2411760" y="2420888"/>
            <a:ext cx="576064" cy="504056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2915816" y="1558533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/>
              <a:t>全部やる</a:t>
            </a:r>
            <a:endParaRPr lang="en-US" altLang="ja-JP"/>
          </a:p>
          <a:p>
            <a:r>
              <a:rPr lang="ja-JP" altLang="en-US"/>
              <a:t>プログラム</a:t>
            </a:r>
            <a:endParaRPr kumimoji="1" lang="ja-JP" altLang="en-US"/>
          </a:p>
        </p:txBody>
      </p:sp>
      <p:sp>
        <p:nvSpPr>
          <p:cNvPr id="9" name="右矢印 8">
            <a:extLst>
              <a:ext uri="{FF2B5EF4-FFF2-40B4-BE49-F238E27FC236}">
                <a16:creationId xmlns:a16="http://schemas.microsoft.com/office/drawing/2014/main" id="{32ECC633-C0B9-634A-8EDF-F6596FD57D02}"/>
              </a:ext>
            </a:extLst>
          </p:cNvPr>
          <p:cNvSpPr/>
          <p:nvPr/>
        </p:nvSpPr>
        <p:spPr>
          <a:xfrm>
            <a:off x="3923928" y="2348880"/>
            <a:ext cx="3816424" cy="576064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28" name="Picture 4" descr="ファイルアイコン（画像）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0366" y="2204864"/>
            <a:ext cx="806090" cy="936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テキスト ボックス 10"/>
          <p:cNvSpPr txBox="1"/>
          <p:nvPr/>
        </p:nvSpPr>
        <p:spPr>
          <a:xfrm>
            <a:off x="8028384" y="1763524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/>
              <a:t>図</a:t>
            </a:r>
            <a:endParaRPr kumimoji="1" lang="ja-JP" altLang="en-US"/>
          </a:p>
        </p:txBody>
      </p:sp>
      <p:pic>
        <p:nvPicPr>
          <p:cNvPr id="1032" name="Picture 8" descr="バツのマークのイラスト「×」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132856"/>
            <a:ext cx="1008112" cy="1008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丸のマークのイラスト「○」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4293096"/>
            <a:ext cx="864096" cy="864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ファイルアイコン（テキスト）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4293096"/>
            <a:ext cx="792088" cy="919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テキスト ボックス 15"/>
          <p:cNvSpPr txBox="1"/>
          <p:nvPr/>
        </p:nvSpPr>
        <p:spPr>
          <a:xfrm>
            <a:off x="1259632" y="3851756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/>
              <a:t>インプット</a:t>
            </a:r>
            <a:endParaRPr kumimoji="1" lang="ja-JP" altLang="en-US"/>
          </a:p>
        </p:txBody>
      </p:sp>
      <p:sp>
        <p:nvSpPr>
          <p:cNvPr id="17" name="右矢印 16">
            <a:extLst>
              <a:ext uri="{FF2B5EF4-FFF2-40B4-BE49-F238E27FC236}">
                <a16:creationId xmlns:a16="http://schemas.microsoft.com/office/drawing/2014/main" id="{32ECC633-C0B9-634A-8EDF-F6596FD57D02}"/>
              </a:ext>
            </a:extLst>
          </p:cNvPr>
          <p:cNvSpPr/>
          <p:nvPr/>
        </p:nvSpPr>
        <p:spPr>
          <a:xfrm>
            <a:off x="2411760" y="4545124"/>
            <a:ext cx="576064" cy="504056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2915816" y="3645024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/>
              <a:t>計算</a:t>
            </a:r>
            <a:endParaRPr lang="en-US" altLang="ja-JP"/>
          </a:p>
          <a:p>
            <a:r>
              <a:rPr lang="ja-JP" altLang="en-US"/>
              <a:t>プログラム</a:t>
            </a:r>
            <a:endParaRPr kumimoji="1" lang="ja-JP" altLang="en-US"/>
          </a:p>
        </p:txBody>
      </p:sp>
      <p:pic>
        <p:nvPicPr>
          <p:cNvPr id="1036" name="Picture 12" descr="ファイルアイコン（ブランク）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4293096"/>
            <a:ext cx="806090" cy="936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テキスト ボックス 21"/>
          <p:cNvSpPr txBox="1"/>
          <p:nvPr/>
        </p:nvSpPr>
        <p:spPr>
          <a:xfrm>
            <a:off x="4789765" y="385175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/>
              <a:t>結果</a:t>
            </a:r>
            <a:endParaRPr kumimoji="1" lang="ja-JP" altLang="en-US"/>
          </a:p>
        </p:txBody>
      </p:sp>
      <p:sp>
        <p:nvSpPr>
          <p:cNvPr id="23" name="テキスト ボックス 22"/>
          <p:cNvSpPr txBox="1"/>
          <p:nvPr/>
        </p:nvSpPr>
        <p:spPr>
          <a:xfrm>
            <a:off x="4858821" y="4653136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dat</a:t>
            </a:r>
            <a:endParaRPr kumimoji="1" lang="ja-JP" altLang="en-US"/>
          </a:p>
        </p:txBody>
      </p:sp>
      <p:grpSp>
        <p:nvGrpSpPr>
          <p:cNvPr id="12" name="グループ化 11"/>
          <p:cNvGrpSpPr/>
          <p:nvPr/>
        </p:nvGrpSpPr>
        <p:grpSpPr>
          <a:xfrm>
            <a:off x="3131840" y="4293096"/>
            <a:ext cx="806090" cy="936104"/>
            <a:chOff x="3131840" y="4221088"/>
            <a:chExt cx="806090" cy="936104"/>
          </a:xfrm>
        </p:grpSpPr>
        <p:pic>
          <p:nvPicPr>
            <p:cNvPr id="25" name="Picture 12" descr="ファイルアイコン（ブランク）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1840" y="4221088"/>
              <a:ext cx="806090" cy="9361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図 4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275856" y="4509120"/>
              <a:ext cx="485814" cy="449739"/>
            </a:xfrm>
            <a:prstGeom prst="rect">
              <a:avLst/>
            </a:prstGeom>
          </p:spPr>
        </p:pic>
      </p:grpSp>
      <p:grpSp>
        <p:nvGrpSpPr>
          <p:cNvPr id="13" name="グループ化 12"/>
          <p:cNvGrpSpPr/>
          <p:nvPr/>
        </p:nvGrpSpPr>
        <p:grpSpPr>
          <a:xfrm>
            <a:off x="3059832" y="2204864"/>
            <a:ext cx="806090" cy="936104"/>
            <a:chOff x="3059832" y="2276872"/>
            <a:chExt cx="806090" cy="936104"/>
          </a:xfrm>
        </p:grpSpPr>
        <p:pic>
          <p:nvPicPr>
            <p:cNvPr id="27" name="Picture 12" descr="ファイルアイコン（ブランク）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59832" y="2276872"/>
              <a:ext cx="806090" cy="9361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図 2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203848" y="2564904"/>
              <a:ext cx="485814" cy="449739"/>
            </a:xfrm>
            <a:prstGeom prst="rect">
              <a:avLst/>
            </a:prstGeom>
          </p:spPr>
        </p:pic>
      </p:grpSp>
      <p:sp>
        <p:nvSpPr>
          <p:cNvPr id="29" name="右矢印 28">
            <a:extLst>
              <a:ext uri="{FF2B5EF4-FFF2-40B4-BE49-F238E27FC236}">
                <a16:creationId xmlns:a16="http://schemas.microsoft.com/office/drawing/2014/main" id="{32ECC633-C0B9-634A-8EDF-F6596FD57D02}"/>
              </a:ext>
            </a:extLst>
          </p:cNvPr>
          <p:cNvSpPr/>
          <p:nvPr/>
        </p:nvSpPr>
        <p:spPr>
          <a:xfrm>
            <a:off x="5724128" y="4509120"/>
            <a:ext cx="504056" cy="576064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0" name="Picture 4" descr="ファイルアイコン（画像）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4368" y="4293096"/>
            <a:ext cx="806090" cy="936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右矢印 30">
            <a:extLst>
              <a:ext uri="{FF2B5EF4-FFF2-40B4-BE49-F238E27FC236}">
                <a16:creationId xmlns:a16="http://schemas.microsoft.com/office/drawing/2014/main" id="{32ECC633-C0B9-634A-8EDF-F6596FD57D02}"/>
              </a:ext>
            </a:extLst>
          </p:cNvPr>
          <p:cNvSpPr/>
          <p:nvPr/>
        </p:nvSpPr>
        <p:spPr>
          <a:xfrm>
            <a:off x="4067944" y="4509120"/>
            <a:ext cx="504056" cy="576064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テキスト ボックス 32"/>
          <p:cNvSpPr txBox="1"/>
          <p:nvPr/>
        </p:nvSpPr>
        <p:spPr>
          <a:xfrm>
            <a:off x="6156176" y="3645024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/>
              <a:t>図の作成</a:t>
            </a:r>
            <a:endParaRPr lang="en-US" altLang="ja-JP"/>
          </a:p>
          <a:p>
            <a:r>
              <a:rPr lang="ja-JP" altLang="en-US"/>
              <a:t>プログラム</a:t>
            </a:r>
            <a:endParaRPr kumimoji="1" lang="ja-JP" altLang="en-US"/>
          </a:p>
        </p:txBody>
      </p:sp>
      <p:grpSp>
        <p:nvGrpSpPr>
          <p:cNvPr id="10" name="グループ化 9"/>
          <p:cNvGrpSpPr/>
          <p:nvPr/>
        </p:nvGrpSpPr>
        <p:grpSpPr>
          <a:xfrm>
            <a:off x="6300192" y="4293096"/>
            <a:ext cx="806090" cy="936104"/>
            <a:chOff x="6300192" y="4221088"/>
            <a:chExt cx="806090" cy="936104"/>
          </a:xfrm>
        </p:grpSpPr>
        <p:pic>
          <p:nvPicPr>
            <p:cNvPr id="32" name="Picture 12" descr="ファイルアイコン（ブランク）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00192" y="4221088"/>
              <a:ext cx="806090" cy="9361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図 3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444208" y="4509120"/>
              <a:ext cx="485814" cy="449739"/>
            </a:xfrm>
            <a:prstGeom prst="rect">
              <a:avLst/>
            </a:prstGeom>
          </p:spPr>
        </p:pic>
      </p:grpSp>
      <p:sp>
        <p:nvSpPr>
          <p:cNvPr id="35" name="右矢印 34">
            <a:extLst>
              <a:ext uri="{FF2B5EF4-FFF2-40B4-BE49-F238E27FC236}">
                <a16:creationId xmlns:a16="http://schemas.microsoft.com/office/drawing/2014/main" id="{32ECC633-C0B9-634A-8EDF-F6596FD57D02}"/>
              </a:ext>
            </a:extLst>
          </p:cNvPr>
          <p:cNvSpPr/>
          <p:nvPr/>
        </p:nvSpPr>
        <p:spPr>
          <a:xfrm>
            <a:off x="7308304" y="4509120"/>
            <a:ext cx="504056" cy="576064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テキスト ボックス 38"/>
          <p:cNvSpPr txBox="1"/>
          <p:nvPr/>
        </p:nvSpPr>
        <p:spPr>
          <a:xfrm>
            <a:off x="8028384" y="393305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/>
              <a:t>図</a:t>
            </a:r>
            <a:endParaRPr kumimoji="1" lang="ja-JP" altLang="en-US"/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1043608" y="558924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ja-JP" altLang="en-US"/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251520" y="5430705"/>
            <a:ext cx="796884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ja-JP" altLang="en-US" sz="2000" dirty="0"/>
              <a:t>線の太さや軸のフォントなど、図はなんども作り直すから</a:t>
            </a:r>
            <a:endParaRPr lang="en-US" altLang="ja-JP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ja-JP" altLang="en-US" sz="2000" dirty="0"/>
              <a:t>結果ファイルと図の作成プログラムを論文リポジトリに入れたい</a:t>
            </a:r>
            <a:endParaRPr kumimoji="1" lang="en-US" altLang="ja-JP" sz="2000" dirty="0"/>
          </a:p>
        </p:txBody>
      </p:sp>
    </p:spTree>
    <p:extLst>
      <p:ext uri="{BB962C8B-B14F-4D97-AF65-F5344CB8AC3E}">
        <p14:creationId xmlns:p14="http://schemas.microsoft.com/office/powerpoint/2010/main" val="27953509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図とデータ</a:t>
            </a:r>
          </a:p>
        </p:txBody>
      </p:sp>
      <p:sp>
        <p:nvSpPr>
          <p:cNvPr id="3" name="テキスト ボックス 2"/>
          <p:cNvSpPr txBox="1"/>
          <p:nvPr/>
        </p:nvSpPr>
        <p:spPr>
          <a:xfrm>
            <a:off x="1043608" y="1124744"/>
            <a:ext cx="67505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/>
              <a:t>図はデータからコマンド一発で作る</a:t>
            </a:r>
            <a:endParaRPr kumimoji="1" lang="ja-JP" altLang="en-US" sz="320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043608" y="2708920"/>
            <a:ext cx="784887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800"/>
              <a:t>Excel</a:t>
            </a:r>
            <a:r>
              <a:rPr lang="ja-JP" altLang="en-US" sz="2800"/>
              <a:t>等で作ると、後でどうやってその図を作ったか</a:t>
            </a:r>
            <a:r>
              <a:rPr kumimoji="1" lang="ja-JP" altLang="en-US" sz="2800"/>
              <a:t>忘れてしまう</a:t>
            </a:r>
            <a:r>
              <a:rPr lang="ja-JP" altLang="en-US" sz="2800"/>
              <a:t>。最初は面倒でも、スクリプトにしておけば、後から何をしたかがわかる</a:t>
            </a:r>
            <a:endParaRPr kumimoji="1" lang="en-US" altLang="ja-JP" sz="280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755576" y="2060848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/>
              <a:t>手順の記録</a:t>
            </a:r>
            <a:endParaRPr kumimoji="1" lang="ja-JP" altLang="en-US" sz="280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755576" y="4509120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/>
              <a:t>修正が容易</a:t>
            </a: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1187624" y="5085184"/>
            <a:ext cx="770485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/>
              <a:t>「図のフォントを全部大きくして」と言われても、スクリプトで作っていれば</a:t>
            </a:r>
            <a:r>
              <a:rPr kumimoji="1" lang="en-US" altLang="ja-JP" sz="2800"/>
              <a:t>sed</a:t>
            </a:r>
            <a:r>
              <a:rPr kumimoji="1" lang="ja-JP" altLang="en-US" sz="2800"/>
              <a:t>一発で済む</a:t>
            </a:r>
            <a:endParaRPr kumimoji="1" lang="en-US" altLang="ja-JP" sz="2800"/>
          </a:p>
        </p:txBody>
      </p:sp>
      <p:pic>
        <p:nvPicPr>
          <p:cNvPr id="1028" name="Picture 4" descr="チェックボックス（チェック済み）のイラスト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980468"/>
            <a:ext cx="720080" cy="571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チェックボックス（チェック済み）のイラスト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4437112"/>
            <a:ext cx="720080" cy="571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8CB1C349-F26F-4391-AF43-FBC8944CCA5D}"/>
              </a:ext>
            </a:extLst>
          </p:cNvPr>
          <p:cNvSpPr txBox="1"/>
          <p:nvPr/>
        </p:nvSpPr>
        <p:spPr>
          <a:xfrm>
            <a:off x="107504" y="6344633"/>
            <a:ext cx="849682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600" dirty="0"/>
              <a:t>※ </a:t>
            </a:r>
            <a:r>
              <a:rPr lang="ja-JP" altLang="en-US" sz="1600" dirty="0"/>
              <a:t>図の改変・</a:t>
            </a:r>
            <a:r>
              <a:rPr kumimoji="1" lang="ja-JP" altLang="en-US" sz="1600" dirty="0"/>
              <a:t>捏造を疑われたときに生データとスクリプトを提出できる</a:t>
            </a:r>
            <a:r>
              <a:rPr lang="ja-JP" altLang="en-US" sz="1600" dirty="0"/>
              <a:t>という理由もある</a:t>
            </a:r>
            <a:endParaRPr kumimoji="1"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1124495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図とデータ</a:t>
            </a:r>
          </a:p>
        </p:txBody>
      </p:sp>
      <p:sp>
        <p:nvSpPr>
          <p:cNvPr id="3" name="テキスト ボックス 2"/>
          <p:cNvSpPr txBox="1"/>
          <p:nvPr/>
        </p:nvSpPr>
        <p:spPr>
          <a:xfrm>
            <a:off x="755576" y="980728"/>
            <a:ext cx="71609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/>
              <a:t>図とスクリプトのファイル名は揃える</a:t>
            </a:r>
            <a:endParaRPr kumimoji="1" lang="ja-JP" altLang="en-US" sz="3200"/>
          </a:p>
        </p:txBody>
      </p:sp>
      <p:sp>
        <p:nvSpPr>
          <p:cNvPr id="4" name="正方形/長方形 3"/>
          <p:cNvSpPr/>
          <p:nvPr/>
        </p:nvSpPr>
        <p:spPr>
          <a:xfrm>
            <a:off x="5796136" y="2132856"/>
            <a:ext cx="2358008" cy="23083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ja-JP" altLang="en-US"/>
              <a:t>0.000000 0.041263</a:t>
            </a:r>
          </a:p>
          <a:p>
            <a:r>
              <a:rPr lang="ja-JP" altLang="en-US"/>
              <a:t>0.100000 0.143985</a:t>
            </a:r>
          </a:p>
          <a:p>
            <a:r>
              <a:rPr lang="ja-JP" altLang="en-US"/>
              <a:t>0.200000 0.188462</a:t>
            </a:r>
          </a:p>
          <a:p>
            <a:r>
              <a:rPr lang="ja-JP" altLang="en-US"/>
              <a:t>0.300000 0.241296</a:t>
            </a:r>
          </a:p>
          <a:p>
            <a:r>
              <a:rPr lang="ja-JP" altLang="en-US"/>
              <a:t>0.400000 0.264365</a:t>
            </a:r>
          </a:p>
          <a:p>
            <a:r>
              <a:rPr lang="ja-JP" altLang="en-US"/>
              <a:t>0.500000 0.309186</a:t>
            </a:r>
          </a:p>
          <a:p>
            <a:r>
              <a:rPr lang="ja-JP" altLang="en-US"/>
              <a:t>0.600000 0.444013</a:t>
            </a:r>
            <a:endParaRPr lang="en-US" altLang="ja-JP"/>
          </a:p>
          <a:p>
            <a:r>
              <a:rPr lang="en-US" altLang="ja-JP"/>
              <a:t>....</a:t>
            </a:r>
            <a:endParaRPr lang="ja-JP" altLang="en-US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6084168" y="1700808"/>
            <a:ext cx="1704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>
                <a:latin typeface="Consolas" panose="020B0609020204030204" pitchFamily="49" charset="0"/>
              </a:rPr>
              <a:t>pressure.dat</a:t>
            </a:r>
            <a:endParaRPr kumimoji="1" lang="ja-JP" altLang="en-US">
              <a:latin typeface="Consolas" panose="020B0609020204030204" pitchFamily="49" charset="0"/>
            </a:endParaRPr>
          </a:p>
        </p:txBody>
      </p:sp>
      <p:sp>
        <p:nvSpPr>
          <p:cNvPr id="6" name="右矢印 5">
            <a:extLst>
              <a:ext uri="{FF2B5EF4-FFF2-40B4-BE49-F238E27FC236}">
                <a16:creationId xmlns:a16="http://schemas.microsoft.com/office/drawing/2014/main" id="{32ECC633-C0B9-634A-8EDF-F6596FD57D02}"/>
              </a:ext>
            </a:extLst>
          </p:cNvPr>
          <p:cNvSpPr/>
          <p:nvPr/>
        </p:nvSpPr>
        <p:spPr>
          <a:xfrm rot="10800000">
            <a:off x="5076056" y="2708920"/>
            <a:ext cx="576064" cy="504056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/>
        </p:nvSpPr>
        <p:spPr>
          <a:xfrm>
            <a:off x="323528" y="2204864"/>
            <a:ext cx="4572000" cy="147732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>
            <a:spAutoFit/>
          </a:bodyPr>
          <a:lstStyle/>
          <a:p>
            <a:r>
              <a:rPr lang="ja-JP" altLang="en-US">
                <a:latin typeface="Consolas" panose="020B0609020204030204" pitchFamily="49" charset="0"/>
              </a:rPr>
              <a:t>set term pdf</a:t>
            </a:r>
          </a:p>
          <a:p>
            <a:r>
              <a:rPr lang="ja-JP" altLang="en-US">
                <a:latin typeface="Consolas" panose="020B0609020204030204" pitchFamily="49" charset="0"/>
              </a:rPr>
              <a:t>set out "</a:t>
            </a:r>
            <a:r>
              <a:rPr lang="ja-JP" altLang="en-US">
                <a:solidFill>
                  <a:srgbClr val="FF0000"/>
                </a:solidFill>
                <a:latin typeface="Consolas" panose="020B0609020204030204" pitchFamily="49" charset="0"/>
              </a:rPr>
              <a:t>pressure</a:t>
            </a:r>
            <a:r>
              <a:rPr lang="ja-JP" altLang="en-US">
                <a:latin typeface="Consolas" panose="020B0609020204030204" pitchFamily="49" charset="0"/>
              </a:rPr>
              <a:t>.pdf"</a:t>
            </a:r>
          </a:p>
          <a:p>
            <a:r>
              <a:rPr lang="ja-JP" altLang="en-US">
                <a:latin typeface="Consolas" panose="020B0609020204030204" pitchFamily="49" charset="0"/>
              </a:rPr>
              <a:t>set xlabel "t"</a:t>
            </a:r>
          </a:p>
          <a:p>
            <a:r>
              <a:rPr lang="ja-JP" altLang="en-US">
                <a:latin typeface="Consolas" panose="020B0609020204030204" pitchFamily="49" charset="0"/>
              </a:rPr>
              <a:t>set ylabel "P"</a:t>
            </a:r>
          </a:p>
          <a:p>
            <a:r>
              <a:rPr lang="ja-JP" altLang="en-US">
                <a:latin typeface="Consolas" panose="020B0609020204030204" pitchFamily="49" charset="0"/>
              </a:rPr>
              <a:t>p "pressure.dat" pt 6 t "Data"</a:t>
            </a: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1043608" y="1772816"/>
            <a:ext cx="1704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>
                <a:latin typeface="Consolas" panose="020B0609020204030204" pitchFamily="49" charset="0"/>
              </a:rPr>
              <a:t>pressure.plt</a:t>
            </a:r>
            <a:endParaRPr kumimoji="1" lang="ja-JP" altLang="en-US">
              <a:latin typeface="Consolas" panose="020B0609020204030204" pitchFamily="49" charset="0"/>
            </a:endParaRPr>
          </a:p>
        </p:txBody>
      </p:sp>
      <p:sp>
        <p:nvSpPr>
          <p:cNvPr id="9" name="右矢印 8">
            <a:extLst>
              <a:ext uri="{FF2B5EF4-FFF2-40B4-BE49-F238E27FC236}">
                <a16:creationId xmlns:a16="http://schemas.microsoft.com/office/drawing/2014/main" id="{32ECC633-C0B9-634A-8EDF-F6596FD57D02}"/>
              </a:ext>
            </a:extLst>
          </p:cNvPr>
          <p:cNvSpPr/>
          <p:nvPr/>
        </p:nvSpPr>
        <p:spPr>
          <a:xfrm rot="5400000">
            <a:off x="1871700" y="3825044"/>
            <a:ext cx="576064" cy="504056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2483768" y="3861048"/>
            <a:ext cx="2970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>
                <a:latin typeface="Consolas" panose="020B0609020204030204" pitchFamily="49" charset="0"/>
              </a:rPr>
              <a:t>$ gnuplot </a:t>
            </a:r>
            <a:r>
              <a:rPr kumimoji="1" lang="en-US" altLang="ja-JP">
                <a:solidFill>
                  <a:srgbClr val="FF0000"/>
                </a:solidFill>
                <a:latin typeface="Consolas" panose="020B0609020204030204" pitchFamily="49" charset="0"/>
              </a:rPr>
              <a:t>pressure</a:t>
            </a:r>
            <a:r>
              <a:rPr kumimoji="1" lang="en-US" altLang="ja-JP">
                <a:latin typeface="Consolas" panose="020B0609020204030204" pitchFamily="49" charset="0"/>
              </a:rPr>
              <a:t>.plt</a:t>
            </a:r>
            <a:endParaRPr kumimoji="1" lang="ja-JP" altLang="en-US">
              <a:latin typeface="Consolas" panose="020B0609020204030204" pitchFamily="49" charset="0"/>
            </a:endParaRPr>
          </a:p>
        </p:txBody>
      </p:sp>
      <p:pic>
        <p:nvPicPr>
          <p:cNvPr id="11" name="図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4725144"/>
            <a:ext cx="3294460" cy="1978298"/>
          </a:xfrm>
          <a:prstGeom prst="rect">
            <a:avLst/>
          </a:prstGeom>
        </p:spPr>
      </p:pic>
      <p:sp>
        <p:nvSpPr>
          <p:cNvPr id="12" name="テキスト ボックス 11"/>
          <p:cNvSpPr txBox="1"/>
          <p:nvPr/>
        </p:nvSpPr>
        <p:spPr>
          <a:xfrm>
            <a:off x="1403648" y="4365104"/>
            <a:ext cx="1704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>
                <a:solidFill>
                  <a:srgbClr val="FF0000"/>
                </a:solidFill>
                <a:latin typeface="Consolas" panose="020B0609020204030204" pitchFamily="49" charset="0"/>
              </a:rPr>
              <a:t>pressure</a:t>
            </a:r>
            <a:r>
              <a:rPr kumimoji="1" lang="en-US" altLang="ja-JP">
                <a:latin typeface="Consolas" panose="020B0609020204030204" pitchFamily="49" charset="0"/>
              </a:rPr>
              <a:t>.pdf</a:t>
            </a:r>
            <a:endParaRPr kumimoji="1" lang="ja-JP" altLang="en-US">
              <a:latin typeface="Consolas" panose="020B0609020204030204" pitchFamily="49" charset="0"/>
            </a:endParaRP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3984795" y="5157192"/>
            <a:ext cx="40575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>
                <a:latin typeface="Consolas" panose="020B0609020204030204" pitchFamily="49" charset="0"/>
              </a:rPr>
              <a:t>hoge.pdf</a:t>
            </a:r>
            <a:r>
              <a:rPr lang="ja-JP" altLang="en-US" dirty="0"/>
              <a:t>を作りたければ</a:t>
            </a:r>
            <a:r>
              <a:rPr lang="en-US" altLang="ja-JP" dirty="0" err="1">
                <a:latin typeface="Consolas" panose="020B0609020204030204" pitchFamily="49" charset="0"/>
              </a:rPr>
              <a:t>hoge.plt</a:t>
            </a:r>
            <a:r>
              <a:rPr lang="ja-JP" altLang="en-US" dirty="0">
                <a:latin typeface="Consolas" panose="020B0609020204030204" pitchFamily="49" charset="0"/>
              </a:rPr>
              <a:t>や</a:t>
            </a:r>
            <a:endParaRPr lang="en-US" altLang="ja-JP" dirty="0"/>
          </a:p>
          <a:p>
            <a:r>
              <a:rPr lang="en-US" altLang="ja-JP" dirty="0">
                <a:latin typeface="Consolas" panose="020B0609020204030204" pitchFamily="49" charset="0"/>
              </a:rPr>
              <a:t>hoge.py</a:t>
            </a:r>
            <a:r>
              <a:rPr lang="ja-JP" altLang="en-US" dirty="0"/>
              <a:t>を</a:t>
            </a:r>
            <a:r>
              <a:rPr kumimoji="1" lang="ja-JP" altLang="en-US" dirty="0"/>
              <a:t>探せばよい</a:t>
            </a:r>
          </a:p>
        </p:txBody>
      </p:sp>
    </p:spTree>
    <p:extLst>
      <p:ext uri="{BB962C8B-B14F-4D97-AF65-F5344CB8AC3E}">
        <p14:creationId xmlns:p14="http://schemas.microsoft.com/office/powerpoint/2010/main" val="41538688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図とデータ</a:t>
            </a:r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395536" y="1116033"/>
            <a:ext cx="83920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/>
              <a:t>コマンド</a:t>
            </a:r>
            <a:r>
              <a:rPr kumimoji="1" lang="ja-JP" altLang="en-US" sz="3200"/>
              <a:t>一発で図が全てできるのが望ましい</a:t>
            </a:r>
          </a:p>
        </p:txBody>
      </p:sp>
      <p:sp>
        <p:nvSpPr>
          <p:cNvPr id="4" name="正方形/長方形 3"/>
          <p:cNvSpPr/>
          <p:nvPr/>
        </p:nvSpPr>
        <p:spPr>
          <a:xfrm>
            <a:off x="1475656" y="3346113"/>
            <a:ext cx="5904656" cy="15696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ja-JP" altLang="en-US" sz="2400">
                <a:latin typeface="Consolas" panose="020B0609020204030204" pitchFamily="49" charset="0"/>
              </a:rPr>
              <a:t>all: pressure.pdf temperature.pdf</a:t>
            </a:r>
          </a:p>
          <a:p>
            <a:endParaRPr lang="ja-JP" altLang="en-US" sz="2400">
              <a:latin typeface="Consolas" panose="020B0609020204030204" pitchFamily="49" charset="0"/>
            </a:endParaRPr>
          </a:p>
          <a:p>
            <a:r>
              <a:rPr lang="ja-JP" altLang="en-US" sz="2400">
                <a:latin typeface="Consolas" panose="020B0609020204030204" pitchFamily="49" charset="0"/>
              </a:rPr>
              <a:t>%.pdf: %.plt %.dat</a:t>
            </a:r>
          </a:p>
          <a:p>
            <a:r>
              <a:rPr lang="ja-JP" altLang="en-US" sz="2400">
                <a:latin typeface="Consolas" panose="020B0609020204030204" pitchFamily="49" charset="0"/>
              </a:rPr>
              <a:t>	gnuplot $&lt;</a:t>
            </a: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6732240" y="2204864"/>
            <a:ext cx="22108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600">
                <a:latin typeface="Consolas" panose="020B0609020204030204" pitchFamily="49" charset="0"/>
              </a:rPr>
              <a:t>Makefile</a:t>
            </a:r>
            <a:endParaRPr kumimoji="1" lang="ja-JP" altLang="en-US" sz="3600">
              <a:latin typeface="Consolas" panose="020B0609020204030204" pitchFamily="49" charset="0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179512" y="1916832"/>
            <a:ext cx="631134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>
                <a:latin typeface="Consolas" panose="020B0609020204030204" pitchFamily="49" charset="0"/>
              </a:rPr>
              <a:t>pressure.dat</a:t>
            </a:r>
            <a:r>
              <a:rPr kumimoji="1" lang="ja-JP" altLang="en-US" sz="2400"/>
              <a:t>と</a:t>
            </a:r>
            <a:r>
              <a:rPr kumimoji="1" lang="en-US" altLang="ja-JP" sz="2400">
                <a:latin typeface="Consolas" panose="020B0609020204030204" pitchFamily="49" charset="0"/>
              </a:rPr>
              <a:t>temperature.dat</a:t>
            </a:r>
            <a:r>
              <a:rPr kumimoji="1" lang="ja-JP" altLang="en-US" sz="2400"/>
              <a:t>から</a:t>
            </a:r>
            <a:endParaRPr kumimoji="1" lang="en-US" altLang="ja-JP" sz="2400"/>
          </a:p>
          <a:p>
            <a:r>
              <a:rPr lang="en-US" altLang="ja-JP" sz="2400">
                <a:latin typeface="Consolas" panose="020B0609020204030204" pitchFamily="49" charset="0"/>
              </a:rPr>
              <a:t>pressure.plt</a:t>
            </a:r>
            <a:r>
              <a:rPr lang="ja-JP" altLang="en-US" sz="2400"/>
              <a:t>と</a:t>
            </a:r>
            <a:r>
              <a:rPr lang="en-US" altLang="ja-JP" sz="2400">
                <a:latin typeface="Consolas" panose="020B0609020204030204" pitchFamily="49" charset="0"/>
              </a:rPr>
              <a:t>temperature.plt</a:t>
            </a:r>
            <a:r>
              <a:rPr lang="ja-JP" altLang="en-US" sz="2400"/>
              <a:t>を使って</a:t>
            </a:r>
            <a:endParaRPr lang="en-US" altLang="ja-JP" sz="2400"/>
          </a:p>
          <a:p>
            <a:r>
              <a:rPr kumimoji="1" lang="en-US" altLang="ja-JP" sz="2400">
                <a:latin typeface="Consolas" panose="020B0609020204030204" pitchFamily="49" charset="0"/>
              </a:rPr>
              <a:t>pressure.pdf</a:t>
            </a:r>
            <a:r>
              <a:rPr kumimoji="1" lang="ja-JP" altLang="en-US" sz="2400"/>
              <a:t>と</a:t>
            </a:r>
            <a:r>
              <a:rPr lang="en-US" altLang="ja-JP" sz="2400">
                <a:latin typeface="Consolas" panose="020B0609020204030204" pitchFamily="49" charset="0"/>
              </a:rPr>
              <a:t>temperature.pdf</a:t>
            </a:r>
            <a:r>
              <a:rPr lang="ja-JP" altLang="en-US" sz="2400"/>
              <a:t>を作る</a:t>
            </a:r>
            <a:endParaRPr lang="en-US" altLang="ja-JP" sz="240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251520" y="5046275"/>
            <a:ext cx="86409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/>
              <a:t>「そのディレクトリに入って</a:t>
            </a:r>
            <a:r>
              <a:rPr lang="en-US" altLang="ja-JP" sz="2400"/>
              <a:t>make</a:t>
            </a:r>
            <a:r>
              <a:rPr lang="ja-JP" altLang="en-US" sz="2400"/>
              <a:t>したら必要なものが揃う」という状況を作る</a:t>
            </a:r>
            <a:endParaRPr kumimoji="1" lang="en-US" altLang="ja-JP" sz="240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1187624" y="6309320"/>
            <a:ext cx="7430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/>
              <a:t>※ Python</a:t>
            </a:r>
            <a:r>
              <a:rPr lang="ja-JP" altLang="en-US"/>
              <a:t>やシェルスクリプト等でも良い。とにかくコマンド一発で。</a:t>
            </a:r>
            <a:endParaRPr kumimoji="1" lang="ja-JP" altLang="en-US"/>
          </a:p>
        </p:txBody>
      </p:sp>
      <p:sp>
        <p:nvSpPr>
          <p:cNvPr id="10" name="右中かっこ 9"/>
          <p:cNvSpPr/>
          <p:nvPr/>
        </p:nvSpPr>
        <p:spPr>
          <a:xfrm>
            <a:off x="6372200" y="1916832"/>
            <a:ext cx="288032" cy="1274440"/>
          </a:xfrm>
          <a:prstGeom prst="rightBrac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1" name="コネクタ: カギ線 10">
            <a:extLst>
              <a:ext uri="{FF2B5EF4-FFF2-40B4-BE49-F238E27FC236}">
                <a16:creationId xmlns:a16="http://schemas.microsoft.com/office/drawing/2014/main" id="{D3451FE9-B7B2-4096-B148-222477ECFE35}"/>
              </a:ext>
            </a:extLst>
          </p:cNvPr>
          <p:cNvCxnSpPr>
            <a:stCxn id="5" idx="2"/>
            <a:endCxn id="4" idx="3"/>
          </p:cNvCxnSpPr>
          <p:nvPr/>
        </p:nvCxnSpPr>
        <p:spPr>
          <a:xfrm rot="5400000">
            <a:off x="6969118" y="3262390"/>
            <a:ext cx="1279748" cy="457359"/>
          </a:xfrm>
          <a:prstGeom prst="bentConnector2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17938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098D5A33-A2A3-FF4C-8265-A250504A067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図の作り方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4D4CADDD-511E-0748-9C90-81BCF0558ADB}"/>
              </a:ext>
            </a:extLst>
          </p:cNvPr>
          <p:cNvSpPr txBox="1"/>
          <p:nvPr/>
        </p:nvSpPr>
        <p:spPr>
          <a:xfrm>
            <a:off x="467544" y="1052736"/>
            <a:ext cx="526297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4400"/>
              <a:t>図の役割は主に</a:t>
            </a:r>
            <a:r>
              <a:rPr kumimoji="1" lang="ja-JP" altLang="en-US" sz="4400">
                <a:solidFill>
                  <a:srgbClr val="FF0000"/>
                </a:solidFill>
              </a:rPr>
              <a:t>比較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3F3E5400-4C13-3244-BE8B-6B31C0D719BC}"/>
              </a:ext>
            </a:extLst>
          </p:cNvPr>
          <p:cNvSpPr txBox="1"/>
          <p:nvPr/>
        </p:nvSpPr>
        <p:spPr>
          <a:xfrm>
            <a:off x="1115616" y="1772816"/>
            <a:ext cx="765626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理論値と実験値が</a:t>
            </a:r>
            <a:r>
              <a:rPr kumimoji="1" lang="ja-JP" altLang="en-US" sz="2400">
                <a:solidFill>
                  <a:srgbClr val="011893"/>
                </a:solidFill>
              </a:rPr>
              <a:t>合っている</a:t>
            </a:r>
            <a:r>
              <a:rPr kumimoji="1" lang="en-US" altLang="ja-JP" sz="2400">
                <a:solidFill>
                  <a:srgbClr val="011893"/>
                </a:solidFill>
              </a:rPr>
              <a:t>/</a:t>
            </a:r>
            <a:r>
              <a:rPr kumimoji="1" lang="ja-JP" altLang="en-US" sz="2400">
                <a:solidFill>
                  <a:srgbClr val="011893"/>
                </a:solidFill>
              </a:rPr>
              <a:t>合っていない</a:t>
            </a:r>
            <a:endParaRPr kumimoji="1" lang="en-US" altLang="ja-JP" sz="2400">
              <a:solidFill>
                <a:srgbClr val="011893"/>
              </a:solidFill>
            </a:endParaRPr>
          </a:p>
          <a:p>
            <a:r>
              <a:rPr lang="ja-JP" altLang="en-US" sz="2400"/>
              <a:t>提案手法が既存手法よりも性能が</a:t>
            </a:r>
            <a:r>
              <a:rPr lang="ja-JP" altLang="en-US" sz="2400">
                <a:solidFill>
                  <a:srgbClr val="011893"/>
                </a:solidFill>
              </a:rPr>
              <a:t>向上した</a:t>
            </a:r>
            <a:r>
              <a:rPr lang="en-US" altLang="ja-JP" sz="2400">
                <a:solidFill>
                  <a:srgbClr val="011893"/>
                </a:solidFill>
              </a:rPr>
              <a:t>/</a:t>
            </a:r>
            <a:r>
              <a:rPr lang="ja-JP" altLang="en-US" sz="2400">
                <a:solidFill>
                  <a:srgbClr val="011893"/>
                </a:solidFill>
              </a:rPr>
              <a:t>していない</a:t>
            </a:r>
            <a:endParaRPr lang="en-US" altLang="ja-JP" sz="2400">
              <a:solidFill>
                <a:srgbClr val="011893"/>
              </a:solidFill>
            </a:endParaRPr>
          </a:p>
          <a:p>
            <a:r>
              <a:rPr kumimoji="1" lang="ja-JP" altLang="en-US" sz="2400"/>
              <a:t>パラメータを変化させると計算量が</a:t>
            </a:r>
            <a:r>
              <a:rPr kumimoji="1" lang="ja-JP" altLang="en-US" sz="2400">
                <a:solidFill>
                  <a:srgbClr val="011893"/>
                </a:solidFill>
              </a:rPr>
              <a:t>増えた</a:t>
            </a:r>
            <a:r>
              <a:rPr kumimoji="1" lang="en-US" altLang="ja-JP" sz="2400">
                <a:solidFill>
                  <a:srgbClr val="011893"/>
                </a:solidFill>
              </a:rPr>
              <a:t>/</a:t>
            </a:r>
            <a:r>
              <a:rPr kumimoji="1" lang="ja-JP" altLang="en-US" sz="2400">
                <a:solidFill>
                  <a:srgbClr val="011893"/>
                </a:solidFill>
              </a:rPr>
              <a:t>減った</a:t>
            </a:r>
            <a:endParaRPr kumimoji="1" lang="en-US" altLang="ja-JP" sz="2400">
              <a:solidFill>
                <a:srgbClr val="011893"/>
              </a:solidFill>
            </a:endParaRPr>
          </a:p>
          <a:p>
            <a:r>
              <a:rPr lang="en-US" altLang="ja-JP" sz="2400"/>
              <a:t>etc.</a:t>
            </a:r>
            <a:endParaRPr kumimoji="1" lang="ja-JP" altLang="en-US" sz="240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10076717-906C-FD4D-AC1F-B7172FFC1982}"/>
              </a:ext>
            </a:extLst>
          </p:cNvPr>
          <p:cNvSpPr txBox="1"/>
          <p:nvPr/>
        </p:nvSpPr>
        <p:spPr>
          <a:xfrm>
            <a:off x="395536" y="4725144"/>
            <a:ext cx="808426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4400"/>
              <a:t>図一つにつき、メッセージ一つ</a:t>
            </a:r>
            <a:endParaRPr kumimoji="1" lang="ja-JP" altLang="en-US" sz="4400">
              <a:solidFill>
                <a:srgbClr val="FF0000"/>
              </a:solidFill>
            </a:endParaRPr>
          </a:p>
        </p:txBody>
      </p:sp>
      <p:sp>
        <p:nvSpPr>
          <p:cNvPr id="6" name="右矢印 5">
            <a:extLst>
              <a:ext uri="{FF2B5EF4-FFF2-40B4-BE49-F238E27FC236}">
                <a16:creationId xmlns:a16="http://schemas.microsoft.com/office/drawing/2014/main" id="{036D1BB9-A93C-1C44-B5FA-DACCC4E97456}"/>
              </a:ext>
            </a:extLst>
          </p:cNvPr>
          <p:cNvSpPr/>
          <p:nvPr/>
        </p:nvSpPr>
        <p:spPr>
          <a:xfrm>
            <a:off x="1187624" y="3573016"/>
            <a:ext cx="576064" cy="504056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32DD2B13-7711-0241-81FB-32BB48910055}"/>
              </a:ext>
            </a:extLst>
          </p:cNvPr>
          <p:cNvSpPr txBox="1"/>
          <p:nvPr/>
        </p:nvSpPr>
        <p:spPr>
          <a:xfrm>
            <a:off x="1835696" y="3573016"/>
            <a:ext cx="62889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比較したいものを一つ</a:t>
            </a:r>
            <a:r>
              <a:rPr lang="ja-JP" altLang="en-US" sz="2800"/>
              <a:t>の図にまとめる</a:t>
            </a:r>
            <a:endParaRPr kumimoji="1" lang="ja-JP" altLang="en-US" sz="2800"/>
          </a:p>
        </p:txBody>
      </p:sp>
      <p:sp>
        <p:nvSpPr>
          <p:cNvPr id="8" name="右矢印 7">
            <a:extLst>
              <a:ext uri="{FF2B5EF4-FFF2-40B4-BE49-F238E27FC236}">
                <a16:creationId xmlns:a16="http://schemas.microsoft.com/office/drawing/2014/main" id="{6ADBEAC7-D843-074D-9CCA-C2E5192FB13C}"/>
              </a:ext>
            </a:extLst>
          </p:cNvPr>
          <p:cNvSpPr/>
          <p:nvPr/>
        </p:nvSpPr>
        <p:spPr>
          <a:xfrm>
            <a:off x="1115616" y="5877272"/>
            <a:ext cx="576064" cy="504056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5666EDEB-7EE3-C644-BDCE-24E2D96BDF6C}"/>
              </a:ext>
            </a:extLst>
          </p:cNvPr>
          <p:cNvSpPr txBox="1"/>
          <p:nvPr/>
        </p:nvSpPr>
        <p:spPr>
          <a:xfrm>
            <a:off x="1835696" y="5877272"/>
            <a:ext cx="62889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複数の情報を一つの図に詰め込まない</a:t>
            </a:r>
          </a:p>
        </p:txBody>
      </p:sp>
    </p:spTree>
    <p:extLst>
      <p:ext uri="{BB962C8B-B14F-4D97-AF65-F5344CB8AC3E}">
        <p14:creationId xmlns:p14="http://schemas.microsoft.com/office/powerpoint/2010/main" val="37297821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F93B398E-306F-8346-B04C-E2F58A8F56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図の作り方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F8679D05-3471-5F4A-970E-9605F8DEB6E6}"/>
              </a:ext>
            </a:extLst>
          </p:cNvPr>
          <p:cNvSpPr txBox="1"/>
          <p:nvPr/>
        </p:nvSpPr>
        <p:spPr>
          <a:xfrm>
            <a:off x="1475656" y="1124744"/>
            <a:ext cx="7272808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JP" altLang="en-US" sz="2400"/>
              <a:t>パラメタが大きいところで既存手法</a:t>
            </a:r>
            <a:r>
              <a:rPr lang="en-US" altLang="ja-JP" sz="2400"/>
              <a:t>X</a:t>
            </a:r>
            <a:r>
              <a:rPr lang="ja-JP" altLang="en-US" sz="2400"/>
              <a:t>に比べて提案手法</a:t>
            </a:r>
            <a:r>
              <a:rPr lang="en-US" altLang="ja-JP" sz="2400"/>
              <a:t>X'</a:t>
            </a:r>
            <a:r>
              <a:rPr lang="ja-JP" altLang="en-US" sz="2400"/>
              <a:t>の方が性能が良い</a:t>
            </a:r>
            <a:endParaRPr kumimoji="1" lang="ja-JP" altLang="en-US" sz="240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E5829984-4444-E845-B354-AB4536EF2D07}"/>
              </a:ext>
            </a:extLst>
          </p:cNvPr>
          <p:cNvSpPr txBox="1"/>
          <p:nvPr/>
        </p:nvSpPr>
        <p:spPr>
          <a:xfrm>
            <a:off x="395536" y="1268760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主張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16F77500-49FF-C34C-8F7D-7E85D6F3CC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2901280"/>
            <a:ext cx="4064000" cy="3048000"/>
          </a:xfrm>
          <a:prstGeom prst="rect">
            <a:avLst/>
          </a:prstGeom>
        </p:spPr>
      </p:pic>
      <p:sp>
        <p:nvSpPr>
          <p:cNvPr id="8" name="右矢印 7">
            <a:extLst>
              <a:ext uri="{FF2B5EF4-FFF2-40B4-BE49-F238E27FC236}">
                <a16:creationId xmlns:a16="http://schemas.microsoft.com/office/drawing/2014/main" id="{477F9629-8BAC-F34F-BF00-EC7E8BF1950E}"/>
              </a:ext>
            </a:extLst>
          </p:cNvPr>
          <p:cNvSpPr/>
          <p:nvPr/>
        </p:nvSpPr>
        <p:spPr>
          <a:xfrm>
            <a:off x="4283968" y="4197424"/>
            <a:ext cx="493769" cy="432048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603977CE-8C13-2F4D-A50E-631A8142B984}"/>
              </a:ext>
            </a:extLst>
          </p:cNvPr>
          <p:cNvSpPr txBox="1"/>
          <p:nvPr/>
        </p:nvSpPr>
        <p:spPr>
          <a:xfrm>
            <a:off x="179512" y="2420888"/>
            <a:ext cx="3877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それぞれの性能の絶対値をプロット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D05416C9-C1CD-384E-A72C-A6D56C582330}"/>
              </a:ext>
            </a:extLst>
          </p:cNvPr>
          <p:cNvSpPr txBox="1"/>
          <p:nvPr/>
        </p:nvSpPr>
        <p:spPr>
          <a:xfrm>
            <a:off x="5364088" y="2420888"/>
            <a:ext cx="2844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X'</a:t>
            </a:r>
            <a:r>
              <a:rPr lang="ja-JP" altLang="en-US"/>
              <a:t>と</a:t>
            </a:r>
            <a:r>
              <a:rPr kumimoji="1" lang="en-US" altLang="ja-JP"/>
              <a:t>X</a:t>
            </a:r>
            <a:r>
              <a:rPr kumimoji="1" lang="ja-JP" altLang="en-US"/>
              <a:t>の性能比をプロット</a:t>
            </a:r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793132C5-0743-CE4F-B84A-B69527E43C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2040" y="2924944"/>
            <a:ext cx="4064000" cy="3048000"/>
          </a:xfrm>
          <a:prstGeom prst="rect">
            <a:avLst/>
          </a:prstGeom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8D542C29-6A8E-5E4D-BE50-75AE8579F1E8}"/>
              </a:ext>
            </a:extLst>
          </p:cNvPr>
          <p:cNvSpPr txBox="1"/>
          <p:nvPr/>
        </p:nvSpPr>
        <p:spPr>
          <a:xfrm>
            <a:off x="467544" y="6021288"/>
            <a:ext cx="29546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どれくらいよくなったのか</a:t>
            </a:r>
            <a:endParaRPr kumimoji="1" lang="en-US" altLang="ja-JP"/>
          </a:p>
          <a:p>
            <a:r>
              <a:rPr lang="ja-JP" altLang="en-US"/>
              <a:t>わかりづらい</a:t>
            </a:r>
            <a:endParaRPr kumimoji="1" lang="ja-JP" altLang="en-US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8C962540-4579-E64E-8D60-D261ADDCD99D}"/>
              </a:ext>
            </a:extLst>
          </p:cNvPr>
          <p:cNvSpPr txBox="1"/>
          <p:nvPr/>
        </p:nvSpPr>
        <p:spPr>
          <a:xfrm>
            <a:off x="5148064" y="6021288"/>
            <a:ext cx="3416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性能向上が</a:t>
            </a:r>
            <a:r>
              <a:rPr kumimoji="1" lang="en-US" altLang="ja-JP"/>
              <a:t>10%</a:t>
            </a:r>
            <a:r>
              <a:rPr kumimoji="1" lang="ja-JP" altLang="en-US"/>
              <a:t>以上</a:t>
            </a:r>
            <a:r>
              <a:rPr kumimoji="1" lang="en-US" altLang="ja-JP"/>
              <a:t>20%</a:t>
            </a:r>
            <a:r>
              <a:rPr kumimoji="1" lang="ja-JP" altLang="en-US"/>
              <a:t>未満で</a:t>
            </a:r>
            <a:endParaRPr kumimoji="1" lang="en-US" altLang="ja-JP"/>
          </a:p>
          <a:p>
            <a:r>
              <a:rPr lang="ja-JP" altLang="en-US"/>
              <a:t>あることがすぐにわかる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144197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EE123F32-7C9C-584C-A1AB-96EECE1AED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図の軸の「範囲」は適切に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54C13F8D-7CB7-6440-BF7B-B7560870FC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2132856"/>
            <a:ext cx="4064000" cy="3048000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C7289F3C-20B2-BE46-91E5-043231525175}"/>
              </a:ext>
            </a:extLst>
          </p:cNvPr>
          <p:cNvSpPr txBox="1"/>
          <p:nvPr/>
        </p:nvSpPr>
        <p:spPr>
          <a:xfrm>
            <a:off x="251520" y="5229200"/>
            <a:ext cx="41088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一見、大幅に性能向上しているように</a:t>
            </a:r>
            <a:endParaRPr kumimoji="1" lang="en-US" altLang="ja-JP"/>
          </a:p>
          <a:p>
            <a:r>
              <a:rPr lang="ja-JP" altLang="en-US"/>
              <a:t>見えるが・・・</a:t>
            </a:r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28A3B0FD-9F0F-5C41-A8A5-9EB02D10FA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4048" y="2132856"/>
            <a:ext cx="4064000" cy="3048000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87FCCB01-6B05-E54D-B027-A4B064B5158B}"/>
              </a:ext>
            </a:extLst>
          </p:cNvPr>
          <p:cNvSpPr txBox="1"/>
          <p:nvPr/>
        </p:nvSpPr>
        <p:spPr>
          <a:xfrm>
            <a:off x="5004048" y="5301208"/>
            <a:ext cx="38908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y</a:t>
            </a:r>
            <a:r>
              <a:rPr kumimoji="1" lang="ja-JP" altLang="en-US"/>
              <a:t>軸の範囲を</a:t>
            </a:r>
            <a:r>
              <a:rPr kumimoji="1" lang="en-US" altLang="ja-JP"/>
              <a:t>0</a:t>
            </a:r>
            <a:r>
              <a:rPr kumimoji="1" lang="ja-JP" altLang="en-US"/>
              <a:t>からとると性能向上は</a:t>
            </a:r>
            <a:endParaRPr kumimoji="1" lang="en-US" altLang="ja-JP"/>
          </a:p>
          <a:p>
            <a:r>
              <a:rPr lang="ja-JP" altLang="en-US"/>
              <a:t>さほどでもないことがわかる</a:t>
            </a:r>
            <a:endParaRPr lang="en-US" altLang="ja-JP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1E96902-B299-004B-8C3D-1B6946EB9B8D}"/>
              </a:ext>
            </a:extLst>
          </p:cNvPr>
          <p:cNvSpPr txBox="1"/>
          <p:nvPr/>
        </p:nvSpPr>
        <p:spPr>
          <a:xfrm>
            <a:off x="5868144" y="1700808"/>
            <a:ext cx="2433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X'/X</a:t>
            </a:r>
            <a:r>
              <a:rPr kumimoji="1" lang="ja-JP" altLang="en-US"/>
              <a:t>の性能比</a:t>
            </a:r>
            <a:r>
              <a:rPr kumimoji="1" lang="en-US" altLang="ja-JP"/>
              <a:t> (</a:t>
            </a:r>
            <a:r>
              <a:rPr kumimoji="1" lang="ja-JP" altLang="en-US"/>
              <a:t>適切版</a:t>
            </a:r>
            <a:r>
              <a:rPr kumimoji="1" lang="en-US" altLang="ja-JP"/>
              <a:t>)</a:t>
            </a:r>
            <a:endParaRPr kumimoji="1" lang="ja-JP" altLang="en-US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A89CB97E-6A41-6741-A6C0-624567A820A9}"/>
              </a:ext>
            </a:extLst>
          </p:cNvPr>
          <p:cNvSpPr txBox="1"/>
          <p:nvPr/>
        </p:nvSpPr>
        <p:spPr>
          <a:xfrm>
            <a:off x="971600" y="1700808"/>
            <a:ext cx="26645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X'/X</a:t>
            </a:r>
            <a:r>
              <a:rPr kumimoji="1" lang="ja-JP" altLang="en-US"/>
              <a:t>の性能比</a:t>
            </a:r>
            <a:r>
              <a:rPr kumimoji="1" lang="en-US" altLang="ja-JP"/>
              <a:t> (</a:t>
            </a:r>
            <a:r>
              <a:rPr kumimoji="1" lang="ja-JP" altLang="en-US"/>
              <a:t>不適切版</a:t>
            </a:r>
            <a:r>
              <a:rPr kumimoji="1" lang="en-US" altLang="ja-JP"/>
              <a:t>)</a:t>
            </a:r>
            <a:endParaRPr kumimoji="1" lang="ja-JP" altLang="en-US"/>
          </a:p>
        </p:txBody>
      </p:sp>
      <p:sp>
        <p:nvSpPr>
          <p:cNvPr id="11" name="右矢印 10">
            <a:extLst>
              <a:ext uri="{FF2B5EF4-FFF2-40B4-BE49-F238E27FC236}">
                <a16:creationId xmlns:a16="http://schemas.microsoft.com/office/drawing/2014/main" id="{AA6A0CC3-7B8A-8149-BD27-3E559E2CC185}"/>
              </a:ext>
            </a:extLst>
          </p:cNvPr>
          <p:cNvSpPr/>
          <p:nvPr/>
        </p:nvSpPr>
        <p:spPr>
          <a:xfrm>
            <a:off x="4427984" y="3501008"/>
            <a:ext cx="493769" cy="432048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14615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90E3F191-78B7-5348-9B5E-5DE121E2F0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比較したいものを同じ図に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7B1A24F6-5E38-7847-8003-D7D26DAEEBAB}"/>
              </a:ext>
            </a:extLst>
          </p:cNvPr>
          <p:cNvSpPr txBox="1"/>
          <p:nvPr/>
        </p:nvSpPr>
        <p:spPr>
          <a:xfrm>
            <a:off x="1475656" y="1268760"/>
            <a:ext cx="7272808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JP" altLang="en-US" sz="2400" dirty="0"/>
              <a:t>手法</a:t>
            </a:r>
            <a:r>
              <a:rPr kumimoji="1" lang="en-US" altLang="ja-JP" sz="2400" dirty="0"/>
              <a:t>X</a:t>
            </a:r>
            <a:r>
              <a:rPr lang="ja-JP" altLang="en-US" sz="2400" dirty="0"/>
              <a:t>に比べ、手法</a:t>
            </a:r>
            <a:r>
              <a:rPr lang="en-US" altLang="ja-JP" sz="2400" dirty="0"/>
              <a:t>Y</a:t>
            </a:r>
            <a:r>
              <a:rPr lang="ja-JP" altLang="en-US" sz="2400" dirty="0"/>
              <a:t>は</a:t>
            </a:r>
            <a:r>
              <a:rPr lang="ja-JP" altLang="en-US" sz="2400" dirty="0">
                <a:solidFill>
                  <a:srgbClr val="011893"/>
                </a:solidFill>
              </a:rPr>
              <a:t>精度</a:t>
            </a:r>
            <a:r>
              <a:rPr lang="ja-JP" altLang="en-US" sz="2400" dirty="0"/>
              <a:t>を上げやすいが</a:t>
            </a:r>
            <a:r>
              <a:rPr lang="ja-JP" altLang="en-US" sz="2400" dirty="0">
                <a:solidFill>
                  <a:srgbClr val="011893"/>
                </a:solidFill>
              </a:rPr>
              <a:t>計算量</a:t>
            </a:r>
            <a:r>
              <a:rPr lang="ja-JP" altLang="en-US" sz="2400" dirty="0"/>
              <a:t>も増える</a:t>
            </a:r>
            <a:endParaRPr kumimoji="1" lang="ja-JP" altLang="en-US" sz="2400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3701F675-7A9A-1E4D-91B2-1BB93C755738}"/>
              </a:ext>
            </a:extLst>
          </p:cNvPr>
          <p:cNvSpPr txBox="1"/>
          <p:nvPr/>
        </p:nvSpPr>
        <p:spPr>
          <a:xfrm>
            <a:off x="395536" y="1412776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主張</a:t>
            </a: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C031A15E-4B1B-5040-B3D9-640746111D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598" y="2780928"/>
            <a:ext cx="4064000" cy="3048000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25D3942A-0DD9-BF48-AD35-2074725EAE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8094" y="2780928"/>
            <a:ext cx="4064000" cy="3048000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3467CA21-FC10-934C-B3EA-11CE11769772}"/>
              </a:ext>
            </a:extLst>
          </p:cNvPr>
          <p:cNvSpPr txBox="1"/>
          <p:nvPr/>
        </p:nvSpPr>
        <p:spPr>
          <a:xfrm>
            <a:off x="675646" y="2420888"/>
            <a:ext cx="3352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図</a:t>
            </a:r>
            <a:r>
              <a:rPr kumimoji="1" lang="en-US" altLang="ja-JP" dirty="0"/>
              <a:t>1(a) </a:t>
            </a:r>
            <a:r>
              <a:rPr kumimoji="1" lang="ja-JP" altLang="en-US" dirty="0"/>
              <a:t>手法</a:t>
            </a:r>
            <a:r>
              <a:rPr kumimoji="1" lang="en-US" altLang="ja-JP" dirty="0"/>
              <a:t>X</a:t>
            </a:r>
            <a:r>
              <a:rPr kumimoji="1" lang="ja-JP" altLang="en-US" dirty="0"/>
              <a:t>の精度と計算時間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B2101050-A298-CC46-8DD7-9DA605F0F255}"/>
              </a:ext>
            </a:extLst>
          </p:cNvPr>
          <p:cNvSpPr txBox="1"/>
          <p:nvPr/>
        </p:nvSpPr>
        <p:spPr>
          <a:xfrm>
            <a:off x="4924118" y="2348880"/>
            <a:ext cx="3352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図</a:t>
            </a:r>
            <a:r>
              <a:rPr kumimoji="1" lang="en-US" altLang="ja-JP" dirty="0"/>
              <a:t>1(</a:t>
            </a:r>
            <a:r>
              <a:rPr lang="en-US" altLang="ja-JP" dirty="0"/>
              <a:t>B</a:t>
            </a:r>
            <a:r>
              <a:rPr kumimoji="1" lang="en-US" altLang="ja-JP" dirty="0"/>
              <a:t>) </a:t>
            </a:r>
            <a:r>
              <a:rPr kumimoji="1" lang="ja-JP" altLang="en-US" dirty="0"/>
              <a:t>手法</a:t>
            </a:r>
            <a:r>
              <a:rPr kumimoji="1" lang="en-US" altLang="ja-JP" dirty="0"/>
              <a:t>Y</a:t>
            </a:r>
            <a:r>
              <a:rPr kumimoji="1" lang="ja-JP" altLang="en-US" dirty="0"/>
              <a:t>の精度と計算時間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71A80C10-1D16-EB4F-87C1-56F220F51FFB}"/>
              </a:ext>
            </a:extLst>
          </p:cNvPr>
          <p:cNvSpPr txBox="1"/>
          <p:nvPr/>
        </p:nvSpPr>
        <p:spPr>
          <a:xfrm>
            <a:off x="899592" y="6049706"/>
            <a:ext cx="72442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ja-JP" altLang="en-US" dirty="0"/>
              <a:t>比較したいものが別の図に分かれていて分かりづらい</a:t>
            </a:r>
            <a:endParaRPr kumimoji="1" lang="en-US" altLang="ja-JP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dirty="0">
                <a:solidFill>
                  <a:srgbClr val="011893"/>
                </a:solidFill>
              </a:rPr>
              <a:t>高いと良い</a:t>
            </a:r>
            <a:r>
              <a:rPr lang="ja-JP" altLang="en-US" dirty="0"/>
              <a:t>もの</a:t>
            </a:r>
            <a:r>
              <a:rPr lang="en-US" altLang="ja-JP" dirty="0"/>
              <a:t>(</a:t>
            </a:r>
            <a:r>
              <a:rPr lang="ja-JP" altLang="en-US" dirty="0"/>
              <a:t>精度</a:t>
            </a:r>
            <a:r>
              <a:rPr lang="en-US" altLang="ja-JP" dirty="0"/>
              <a:t>)</a:t>
            </a:r>
            <a:r>
              <a:rPr lang="ja-JP" altLang="en-US" dirty="0"/>
              <a:t>と</a:t>
            </a:r>
            <a:r>
              <a:rPr lang="ja-JP" altLang="en-US" dirty="0">
                <a:solidFill>
                  <a:srgbClr val="011893"/>
                </a:solidFill>
              </a:rPr>
              <a:t>低いと良い</a:t>
            </a:r>
            <a:r>
              <a:rPr lang="ja-JP" altLang="en-US" dirty="0"/>
              <a:t>もの</a:t>
            </a:r>
            <a:r>
              <a:rPr lang="en-US" altLang="ja-JP" dirty="0"/>
              <a:t>(</a:t>
            </a:r>
            <a:r>
              <a:rPr lang="ja-JP" altLang="en-US" dirty="0"/>
              <a:t>計算時間</a:t>
            </a:r>
            <a:r>
              <a:rPr lang="en-US" altLang="ja-JP" dirty="0"/>
              <a:t>)</a:t>
            </a:r>
            <a:r>
              <a:rPr lang="ja-JP" altLang="en-US" dirty="0"/>
              <a:t>が混在している</a:t>
            </a:r>
            <a:endParaRPr kumimoji="1" lang="ja-JP" altLang="en-US" dirty="0"/>
          </a:p>
        </p:txBody>
      </p:sp>
      <p:cxnSp>
        <p:nvCxnSpPr>
          <p:cNvPr id="12" name="直線矢印コネクタ 11">
            <a:extLst>
              <a:ext uri="{FF2B5EF4-FFF2-40B4-BE49-F238E27FC236}">
                <a16:creationId xmlns:a16="http://schemas.microsoft.com/office/drawing/2014/main" id="{4324E593-D9B8-3849-BB5A-D430479FB3C6}"/>
              </a:ext>
            </a:extLst>
          </p:cNvPr>
          <p:cNvCxnSpPr/>
          <p:nvPr/>
        </p:nvCxnSpPr>
        <p:spPr>
          <a:xfrm>
            <a:off x="2619862" y="4365104"/>
            <a:ext cx="4464496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矢印コネクタ 13">
            <a:extLst>
              <a:ext uri="{FF2B5EF4-FFF2-40B4-BE49-F238E27FC236}">
                <a16:creationId xmlns:a16="http://schemas.microsoft.com/office/drawing/2014/main" id="{F466E584-3535-5242-BA43-8A0443671D95}"/>
              </a:ext>
            </a:extLst>
          </p:cNvPr>
          <p:cNvCxnSpPr/>
          <p:nvPr/>
        </p:nvCxnSpPr>
        <p:spPr>
          <a:xfrm>
            <a:off x="1755766" y="3356992"/>
            <a:ext cx="4176464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39022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D147FC43-2CAC-4F41-A3B2-97F1EC8DD91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比較したいものを同じ図に</a:t>
            </a: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EC24781B-31E2-8342-B92A-4795D62434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2996952"/>
            <a:ext cx="4064000" cy="3048000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2F7CD573-8878-B74E-8538-558E6CE2B0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6016" y="2996952"/>
            <a:ext cx="4064000" cy="3048000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18184161-D59A-8D43-B023-EC805AAAA99E}"/>
              </a:ext>
            </a:extLst>
          </p:cNvPr>
          <p:cNvSpPr txBox="1"/>
          <p:nvPr/>
        </p:nvSpPr>
        <p:spPr>
          <a:xfrm>
            <a:off x="1259632" y="2564904"/>
            <a:ext cx="1710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手法</a:t>
            </a:r>
            <a:r>
              <a:rPr kumimoji="1" lang="en-US" altLang="ja-JP"/>
              <a:t>X,Y</a:t>
            </a:r>
            <a:r>
              <a:rPr kumimoji="1" lang="ja-JP" altLang="en-US"/>
              <a:t>の精度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7BE47748-7B2E-D643-AB66-4C46E0103AC5}"/>
              </a:ext>
            </a:extLst>
          </p:cNvPr>
          <p:cNvSpPr txBox="1"/>
          <p:nvPr/>
        </p:nvSpPr>
        <p:spPr>
          <a:xfrm>
            <a:off x="5796136" y="2564904"/>
            <a:ext cx="2172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手法</a:t>
            </a:r>
            <a:r>
              <a:rPr kumimoji="1" lang="en-US" altLang="ja-JP"/>
              <a:t>X,Y</a:t>
            </a:r>
            <a:r>
              <a:rPr kumimoji="1" lang="ja-JP" altLang="en-US"/>
              <a:t>の計算時間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B13A0107-4C37-504B-9A7C-191E5C616DB3}"/>
              </a:ext>
            </a:extLst>
          </p:cNvPr>
          <p:cNvSpPr txBox="1"/>
          <p:nvPr/>
        </p:nvSpPr>
        <p:spPr>
          <a:xfrm>
            <a:off x="2051720" y="4221088"/>
            <a:ext cx="169790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ja-JP"/>
              <a:t>Upper is better</a:t>
            </a:r>
            <a:endParaRPr kumimoji="1" lang="ja-JP" altLang="en-US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8F9527B6-A325-6847-BCDC-EE98BB2C6754}"/>
              </a:ext>
            </a:extLst>
          </p:cNvPr>
          <p:cNvSpPr txBox="1"/>
          <p:nvPr/>
        </p:nvSpPr>
        <p:spPr>
          <a:xfrm>
            <a:off x="5364088" y="4149080"/>
            <a:ext cx="169790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ja-JP"/>
              <a:t>Lower is better</a:t>
            </a:r>
            <a:endParaRPr kumimoji="1" lang="ja-JP" altLang="en-US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0D687E08-BD8D-5842-8C1F-2B9D8C63E4D7}"/>
              </a:ext>
            </a:extLst>
          </p:cNvPr>
          <p:cNvSpPr txBox="1"/>
          <p:nvPr/>
        </p:nvSpPr>
        <p:spPr>
          <a:xfrm>
            <a:off x="899592" y="6237312"/>
            <a:ext cx="63401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主張したいことが明確になるように図を作る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5B917D8D-7E99-0F44-B261-94FCE4757024}"/>
              </a:ext>
            </a:extLst>
          </p:cNvPr>
          <p:cNvSpPr txBox="1"/>
          <p:nvPr/>
        </p:nvSpPr>
        <p:spPr>
          <a:xfrm>
            <a:off x="395536" y="1412776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主張</a:t>
            </a: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BE7C44A5-930D-443E-B274-9388DB6C34EF}"/>
              </a:ext>
            </a:extLst>
          </p:cNvPr>
          <p:cNvSpPr txBox="1"/>
          <p:nvPr/>
        </p:nvSpPr>
        <p:spPr>
          <a:xfrm>
            <a:off x="1475656" y="1268760"/>
            <a:ext cx="7272808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JP" altLang="en-US" sz="2400" dirty="0"/>
              <a:t>手法</a:t>
            </a:r>
            <a:r>
              <a:rPr kumimoji="1" lang="en-US" altLang="ja-JP" sz="2400" dirty="0"/>
              <a:t>X</a:t>
            </a:r>
            <a:r>
              <a:rPr lang="ja-JP" altLang="en-US" sz="2400" dirty="0"/>
              <a:t>に比べ、手法</a:t>
            </a:r>
            <a:r>
              <a:rPr lang="en-US" altLang="ja-JP" sz="2400" dirty="0"/>
              <a:t>Y</a:t>
            </a:r>
            <a:r>
              <a:rPr lang="ja-JP" altLang="en-US" sz="2400" dirty="0"/>
              <a:t>は</a:t>
            </a:r>
            <a:r>
              <a:rPr lang="ja-JP" altLang="en-US" sz="2400" dirty="0">
                <a:solidFill>
                  <a:srgbClr val="011893"/>
                </a:solidFill>
              </a:rPr>
              <a:t>精度</a:t>
            </a:r>
            <a:r>
              <a:rPr lang="ja-JP" altLang="en-US" sz="2400" dirty="0"/>
              <a:t>を上げやすいが</a:t>
            </a:r>
            <a:r>
              <a:rPr lang="ja-JP" altLang="en-US" sz="2400" dirty="0">
                <a:solidFill>
                  <a:srgbClr val="011893"/>
                </a:solidFill>
              </a:rPr>
              <a:t>計算量</a:t>
            </a:r>
            <a:r>
              <a:rPr lang="ja-JP" altLang="en-US" sz="2400" dirty="0"/>
              <a:t>も増える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3483274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0FE0AD2A-5847-D44C-B040-E04590F669E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卒論を書く前に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CF26F223-752F-7946-8650-B79EFFF06B09}"/>
              </a:ext>
            </a:extLst>
          </p:cNvPr>
          <p:cNvSpPr txBox="1"/>
          <p:nvPr/>
        </p:nvSpPr>
        <p:spPr>
          <a:xfrm>
            <a:off x="1741567" y="1772816"/>
            <a:ext cx="4198585" cy="3477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400"/>
              <a:t>1. </a:t>
            </a:r>
            <a:r>
              <a:rPr kumimoji="1" lang="ja-JP" altLang="en-US" sz="4400"/>
              <a:t>結果の新規性</a:t>
            </a:r>
            <a:endParaRPr lang="en-US" altLang="ja-JP" sz="4400"/>
          </a:p>
          <a:p>
            <a:r>
              <a:rPr kumimoji="1" lang="en-US" altLang="ja-JP" sz="4400"/>
              <a:t>2. </a:t>
            </a:r>
            <a:r>
              <a:rPr kumimoji="1" lang="ja-JP" altLang="en-US" sz="4400"/>
              <a:t>適切な引用</a:t>
            </a:r>
            <a:endParaRPr kumimoji="1" lang="en-US" altLang="ja-JP" sz="4400"/>
          </a:p>
          <a:p>
            <a:r>
              <a:rPr lang="en-US" altLang="ja-JP" sz="4400"/>
              <a:t>3</a:t>
            </a:r>
            <a:r>
              <a:rPr kumimoji="1" lang="en-US" altLang="ja-JP" sz="4400"/>
              <a:t>. </a:t>
            </a:r>
            <a:r>
              <a:rPr kumimoji="1" lang="ja-JP" altLang="en-US" sz="4400"/>
              <a:t>体裁</a:t>
            </a:r>
            <a:endParaRPr kumimoji="1" lang="en-US" altLang="ja-JP" sz="4400"/>
          </a:p>
          <a:p>
            <a:r>
              <a:rPr lang="en-US" altLang="ja-JP" sz="4400"/>
              <a:t>4. </a:t>
            </a:r>
            <a:r>
              <a:rPr lang="ja-JP" altLang="en-US" sz="4400"/>
              <a:t>ストーリー</a:t>
            </a:r>
            <a:endParaRPr lang="en-US" altLang="ja-JP" sz="4400"/>
          </a:p>
          <a:p>
            <a:r>
              <a:rPr kumimoji="1" lang="en-US" altLang="ja-JP" sz="4400">
                <a:solidFill>
                  <a:srgbClr val="FF0000"/>
                </a:solidFill>
              </a:rPr>
              <a:t>5. </a:t>
            </a:r>
            <a:r>
              <a:rPr kumimoji="1" lang="ja-JP" altLang="en-US" sz="4400">
                <a:solidFill>
                  <a:srgbClr val="FF0000"/>
                </a:solidFill>
              </a:rPr>
              <a:t>バックアップ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6FEE4233-7A8D-0747-9265-FFB4372EE2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0152" y="2276872"/>
            <a:ext cx="2736304" cy="2736304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11A7B699-1162-204B-A812-B292AF629BFC}"/>
              </a:ext>
            </a:extLst>
          </p:cNvPr>
          <p:cNvSpPr txBox="1"/>
          <p:nvPr/>
        </p:nvSpPr>
        <p:spPr>
          <a:xfrm>
            <a:off x="175371" y="2853700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もちろん</a:t>
            </a:r>
            <a:endParaRPr kumimoji="1" lang="en-US" altLang="ja-JP"/>
          </a:p>
          <a:p>
            <a:r>
              <a:rPr kumimoji="1" lang="ja-JP" altLang="en-US"/>
              <a:t>大事ですが</a:t>
            </a:r>
          </a:p>
        </p:txBody>
      </p:sp>
      <p:sp>
        <p:nvSpPr>
          <p:cNvPr id="7" name="左中かっこ 6">
            <a:extLst>
              <a:ext uri="{FF2B5EF4-FFF2-40B4-BE49-F238E27FC236}">
                <a16:creationId xmlns:a16="http://schemas.microsoft.com/office/drawing/2014/main" id="{EC84CFA8-DB51-7944-A4A9-AEB739B52AA6}"/>
              </a:ext>
            </a:extLst>
          </p:cNvPr>
          <p:cNvSpPr/>
          <p:nvPr/>
        </p:nvSpPr>
        <p:spPr>
          <a:xfrm>
            <a:off x="1453535" y="1916832"/>
            <a:ext cx="432048" cy="2520280"/>
          </a:xfrm>
          <a:prstGeom prst="leftBrac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6251F5A9-B330-F541-89FB-0AFAE8C18C98}"/>
              </a:ext>
            </a:extLst>
          </p:cNvPr>
          <p:cNvSpPr txBox="1"/>
          <p:nvPr/>
        </p:nvSpPr>
        <p:spPr>
          <a:xfrm>
            <a:off x="827584" y="5733256"/>
            <a:ext cx="75713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/>
              <a:t>期日までに提出することが最も大事</a:t>
            </a: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50081923-C28E-2A48-837E-F38520D92D50}"/>
              </a:ext>
            </a:extLst>
          </p:cNvPr>
          <p:cNvSpPr/>
          <p:nvPr/>
        </p:nvSpPr>
        <p:spPr>
          <a:xfrm>
            <a:off x="827584" y="1124744"/>
            <a:ext cx="524534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3200"/>
              <a:t>Q: </a:t>
            </a:r>
            <a:r>
              <a:rPr lang="ja-JP" altLang="en-US" sz="3200"/>
              <a:t>卒論で一番大事なのは？</a:t>
            </a:r>
          </a:p>
        </p:txBody>
      </p:sp>
    </p:spTree>
    <p:extLst>
      <p:ext uri="{BB962C8B-B14F-4D97-AF65-F5344CB8AC3E}">
        <p14:creationId xmlns:p14="http://schemas.microsoft.com/office/powerpoint/2010/main" val="13049177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924CAF3A-6113-DC4F-AECE-25877DC67F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ポンチ絵の作り方</a:t>
            </a:r>
          </a:p>
        </p:txBody>
      </p:sp>
      <p:sp>
        <p:nvSpPr>
          <p:cNvPr id="78" name="テキスト ボックス 77">
            <a:extLst>
              <a:ext uri="{FF2B5EF4-FFF2-40B4-BE49-F238E27FC236}">
                <a16:creationId xmlns:a16="http://schemas.microsoft.com/office/drawing/2014/main" id="{20F59687-A990-0546-B626-0A03E331A522}"/>
              </a:ext>
            </a:extLst>
          </p:cNvPr>
          <p:cNvSpPr txBox="1"/>
          <p:nvPr/>
        </p:nvSpPr>
        <p:spPr>
          <a:xfrm>
            <a:off x="467544" y="1124744"/>
            <a:ext cx="83920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/>
              <a:t>ポンチ絵：</a:t>
            </a:r>
            <a:r>
              <a:rPr lang="ja-JP" altLang="en-US" sz="3200"/>
              <a:t>読者の理解を助けるための概念図</a:t>
            </a:r>
          </a:p>
        </p:txBody>
      </p:sp>
      <p:sp>
        <p:nvSpPr>
          <p:cNvPr id="80" name="テキスト ボックス 79">
            <a:extLst>
              <a:ext uri="{FF2B5EF4-FFF2-40B4-BE49-F238E27FC236}">
                <a16:creationId xmlns:a16="http://schemas.microsoft.com/office/drawing/2014/main" id="{C89D9115-949B-974F-8519-1C6AFBD48145}"/>
              </a:ext>
            </a:extLst>
          </p:cNvPr>
          <p:cNvSpPr txBox="1"/>
          <p:nvPr/>
        </p:nvSpPr>
        <p:spPr>
          <a:xfrm>
            <a:off x="755576" y="5085184"/>
            <a:ext cx="75713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複雑な手順や、実験のセットアップ等、文章だけでは</a:t>
            </a:r>
            <a:endParaRPr kumimoji="1" lang="en-US" altLang="ja-JP" sz="2400" dirty="0"/>
          </a:p>
          <a:p>
            <a:r>
              <a:rPr lang="ja-JP" altLang="en-US" sz="2400" dirty="0"/>
              <a:t>わかりづらいものを図示する</a:t>
            </a:r>
            <a:endParaRPr kumimoji="1" lang="ja-JP" altLang="en-US" sz="2400" dirty="0"/>
          </a:p>
        </p:txBody>
      </p:sp>
      <p:pic>
        <p:nvPicPr>
          <p:cNvPr id="82" name="図 81">
            <a:extLst>
              <a:ext uri="{FF2B5EF4-FFF2-40B4-BE49-F238E27FC236}">
                <a16:creationId xmlns:a16="http://schemas.microsoft.com/office/drawing/2014/main" id="{C3FD5334-F113-8C49-95C4-54729EC350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2132856"/>
            <a:ext cx="4104456" cy="1921095"/>
          </a:xfrm>
          <a:prstGeom prst="rect">
            <a:avLst/>
          </a:prstGeom>
        </p:spPr>
      </p:pic>
      <p:pic>
        <p:nvPicPr>
          <p:cNvPr id="83" name="図 82">
            <a:extLst>
              <a:ext uri="{FF2B5EF4-FFF2-40B4-BE49-F238E27FC236}">
                <a16:creationId xmlns:a16="http://schemas.microsoft.com/office/drawing/2014/main" id="{9FCC8B10-6CC3-2240-9241-5214A6F599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8024" y="1988840"/>
            <a:ext cx="3672915" cy="2571626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6D7A99DF-62BE-4F14-AFB5-AAB3B65BC3BA}"/>
              </a:ext>
            </a:extLst>
          </p:cNvPr>
          <p:cNvSpPr txBox="1"/>
          <p:nvPr/>
        </p:nvSpPr>
        <p:spPr>
          <a:xfrm>
            <a:off x="2879304" y="4639013"/>
            <a:ext cx="62646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400" dirty="0"/>
              <a:t>HW, S. Morita, S. Todo, N. Kawashima, J. Phys. Soc. Jpn. </a:t>
            </a:r>
            <a:r>
              <a:rPr lang="ja-JP" altLang="en-US" sz="1400" b="1" dirty="0"/>
              <a:t>88</a:t>
            </a:r>
            <a:r>
              <a:rPr lang="ja-JP" altLang="en-US" sz="1400" dirty="0"/>
              <a:t>, 024004 (2019)</a:t>
            </a:r>
          </a:p>
        </p:txBody>
      </p:sp>
    </p:spTree>
    <p:extLst>
      <p:ext uri="{BB962C8B-B14F-4D97-AF65-F5344CB8AC3E}">
        <p14:creationId xmlns:p14="http://schemas.microsoft.com/office/powerpoint/2010/main" val="16851279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02656179-FA85-7844-8C37-49827E35357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ポンチ絵の作り方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B468BBD5-1330-AD4A-94A9-980F7463382C}"/>
              </a:ext>
            </a:extLst>
          </p:cNvPr>
          <p:cNvSpPr txBox="1"/>
          <p:nvPr/>
        </p:nvSpPr>
        <p:spPr>
          <a:xfrm>
            <a:off x="323528" y="6381328"/>
            <a:ext cx="8020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/>
              <a:t>※ (</a:t>
            </a:r>
            <a:r>
              <a:rPr lang="ja-JP" altLang="en-US"/>
              <a:t>僕がいうのもなんだが</a:t>
            </a:r>
            <a:r>
              <a:rPr lang="en-US" altLang="ja-JP"/>
              <a:t>)</a:t>
            </a:r>
            <a:r>
              <a:rPr lang="ja-JP" altLang="en-US"/>
              <a:t>卒論の図では「いらすとや」の多用などは避ける</a:t>
            </a:r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1303B659-D938-274D-8B23-C4BB0CE7FF29}"/>
              </a:ext>
            </a:extLst>
          </p:cNvPr>
          <p:cNvSpPr txBox="1"/>
          <p:nvPr/>
        </p:nvSpPr>
        <p:spPr>
          <a:xfrm>
            <a:off x="785226" y="1453513"/>
            <a:ext cx="677461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ja-JP" sz="2400"/>
              <a:t>PowerPoint</a:t>
            </a:r>
            <a:r>
              <a:rPr kumimoji="1" lang="ja-JP" altLang="en-US" sz="2400"/>
              <a:t>で作って</a:t>
            </a:r>
            <a:r>
              <a:rPr kumimoji="1" lang="en-US" altLang="ja-JP" sz="2400"/>
              <a:t>PNG</a:t>
            </a:r>
            <a:r>
              <a:rPr kumimoji="1" lang="ja-JP" altLang="en-US" sz="2400"/>
              <a:t>で「図として保存」</a:t>
            </a:r>
            <a:endParaRPr kumimoji="1" lang="en-US" altLang="ja-JP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ja-JP" sz="2400"/>
              <a:t>Adobe Illustrator</a:t>
            </a:r>
            <a:r>
              <a:rPr lang="ja-JP" altLang="en-US" sz="2400"/>
              <a:t>で作成して</a:t>
            </a:r>
            <a:r>
              <a:rPr lang="en-US" altLang="ja-JP" sz="2400"/>
              <a:t>PDF</a:t>
            </a:r>
            <a:r>
              <a:rPr lang="ja-JP" altLang="en-US" sz="2400"/>
              <a:t>で保存</a:t>
            </a:r>
            <a:endParaRPr lang="en-US" altLang="ja-JP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ja-JP" sz="2400"/>
              <a:t>draw.io</a:t>
            </a:r>
            <a:r>
              <a:rPr lang="ja-JP" altLang="en-US" sz="2400"/>
              <a:t>で作成して</a:t>
            </a:r>
            <a:r>
              <a:rPr lang="en-US" altLang="ja-JP" sz="2400"/>
              <a:t>Export as</a:t>
            </a:r>
            <a:r>
              <a:rPr lang="ja-JP" altLang="en-US" sz="2400"/>
              <a:t>で</a:t>
            </a:r>
            <a:r>
              <a:rPr lang="en-US" altLang="ja-JP" sz="2400"/>
              <a:t>PDF</a:t>
            </a:r>
            <a:r>
              <a:rPr lang="ja-JP" altLang="en-US" sz="2400"/>
              <a:t>で保存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CE4362A1-6CCE-F64E-91D1-FE21BAC403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712" y="2852936"/>
            <a:ext cx="4392488" cy="2568188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1F34A47D-333B-DA42-8ED9-4201F9B03B96}"/>
              </a:ext>
            </a:extLst>
          </p:cNvPr>
          <p:cNvSpPr txBox="1"/>
          <p:nvPr/>
        </p:nvSpPr>
        <p:spPr>
          <a:xfrm>
            <a:off x="353178" y="949457"/>
            <a:ext cx="2954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ポンチ絵を作る手段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9AC2D1F7-8E51-D848-B01C-C82501B6FE7A}"/>
              </a:ext>
            </a:extLst>
          </p:cNvPr>
          <p:cNvSpPr txBox="1"/>
          <p:nvPr/>
        </p:nvSpPr>
        <p:spPr>
          <a:xfrm>
            <a:off x="323528" y="5589240"/>
            <a:ext cx="84946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好きな方法で作成して良いが「元のファイル」を一緒にバージョン管理すること</a:t>
            </a:r>
            <a:endParaRPr kumimoji="1" lang="en-US" altLang="ja-JP"/>
          </a:p>
          <a:p>
            <a:r>
              <a:rPr lang="en-US" altLang="ja-JP"/>
              <a:t>(PowerPoint</a:t>
            </a:r>
            <a:r>
              <a:rPr lang="ja-JP" altLang="en-US"/>
              <a:t>なら</a:t>
            </a:r>
            <a:r>
              <a:rPr lang="en-US" altLang="ja-JP"/>
              <a:t>pptx</a:t>
            </a:r>
            <a:r>
              <a:rPr lang="ja-JP" altLang="en-US"/>
              <a:t>、イラレなら</a:t>
            </a:r>
            <a:r>
              <a:rPr lang="en-US" altLang="ja-JP"/>
              <a:t>ai</a:t>
            </a:r>
            <a:r>
              <a:rPr lang="ja-JP" altLang="en-US"/>
              <a:t>等</a:t>
            </a:r>
            <a:r>
              <a:rPr lang="en-US" altLang="ja-JP"/>
              <a:t>)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301424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引用の仕方</a:t>
            </a:r>
          </a:p>
        </p:txBody>
      </p:sp>
      <p:sp>
        <p:nvSpPr>
          <p:cNvPr id="3" name="テキスト ボックス 2"/>
          <p:cNvSpPr txBox="1"/>
          <p:nvPr/>
        </p:nvSpPr>
        <p:spPr>
          <a:xfrm>
            <a:off x="251520" y="1268760"/>
            <a:ext cx="88024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/>
              <a:t>引用の無い文章は「著者のオリジナル」とみなされる</a:t>
            </a:r>
            <a:endParaRPr kumimoji="1" lang="ja-JP" altLang="en-US" sz="280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323528" y="2420888"/>
            <a:ext cx="6407523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ja-JP" sz="2800"/>
              <a:t>A</a:t>
            </a:r>
            <a:r>
              <a:rPr lang="ja-JP" altLang="en-US" sz="2800"/>
              <a:t>という手法には</a:t>
            </a:r>
            <a:r>
              <a:rPr lang="en-US" altLang="ja-JP" sz="2800"/>
              <a:t>B</a:t>
            </a:r>
            <a:r>
              <a:rPr lang="ja-JP" altLang="en-US" sz="2800"/>
              <a:t>という問題がある。</a:t>
            </a:r>
            <a:endParaRPr kumimoji="1" lang="en-US" altLang="ja-JP" sz="280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323528" y="3717032"/>
            <a:ext cx="6806672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ja-JP" sz="2800"/>
              <a:t>A</a:t>
            </a:r>
            <a:r>
              <a:rPr lang="ja-JP" altLang="en-US" sz="2800"/>
              <a:t>という手法には</a:t>
            </a:r>
            <a:r>
              <a:rPr lang="en-US" altLang="ja-JP" sz="2800"/>
              <a:t>B</a:t>
            </a:r>
            <a:r>
              <a:rPr lang="ja-JP" altLang="en-US" sz="2800"/>
              <a:t>という問題がある</a:t>
            </a:r>
            <a:r>
              <a:rPr lang="en-US" altLang="ja-JP" sz="2800"/>
              <a:t>[4]</a:t>
            </a:r>
            <a:r>
              <a:rPr lang="ja-JP" altLang="en-US" sz="2800"/>
              <a:t>。</a:t>
            </a:r>
            <a:endParaRPr kumimoji="1" lang="en-US" altLang="ja-JP" sz="280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323528" y="5085184"/>
            <a:ext cx="7127272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ja-JP" sz="2800"/>
              <a:t>A</a:t>
            </a:r>
            <a:r>
              <a:rPr lang="ja-JP" altLang="en-US" sz="2800"/>
              <a:t>という手法には</a:t>
            </a:r>
            <a:r>
              <a:rPr lang="en-US" altLang="ja-JP" sz="2800"/>
              <a:t>B</a:t>
            </a:r>
            <a:r>
              <a:rPr lang="ja-JP" altLang="en-US" sz="2800"/>
              <a:t>という問題がある</a:t>
            </a:r>
            <a:r>
              <a:rPr lang="en-US" altLang="ja-JP" sz="2800"/>
              <a:t>[4-8]</a:t>
            </a:r>
            <a:r>
              <a:rPr lang="ja-JP" altLang="en-US" sz="2800"/>
              <a:t>。</a:t>
            </a:r>
            <a:endParaRPr kumimoji="1" lang="en-US" altLang="ja-JP" sz="280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971600" y="3068960"/>
            <a:ext cx="45929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/>
              <a:t>→ </a:t>
            </a:r>
            <a:r>
              <a:rPr kumimoji="1" lang="ja-JP" altLang="en-US" sz="2800"/>
              <a:t>著者がそう思っている。</a:t>
            </a: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971600" y="4365104"/>
            <a:ext cx="64283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/>
              <a:t>→ 文献</a:t>
            </a:r>
            <a:r>
              <a:rPr lang="en-US" altLang="ja-JP" sz="2800"/>
              <a:t>[4]</a:t>
            </a:r>
            <a:r>
              <a:rPr lang="ja-JP" altLang="en-US" sz="2800"/>
              <a:t>の</a:t>
            </a:r>
            <a:r>
              <a:rPr kumimoji="1" lang="ja-JP" altLang="en-US" sz="2800"/>
              <a:t>著者がそう指摘している。</a:t>
            </a: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971600" y="5805264"/>
            <a:ext cx="63882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/>
              <a:t>→ 多くの人が問題だと認識している。</a:t>
            </a:r>
            <a:endParaRPr kumimoji="1" lang="ja-JP" altLang="en-US" sz="2800"/>
          </a:p>
        </p:txBody>
      </p:sp>
    </p:spTree>
    <p:extLst>
      <p:ext uri="{BB962C8B-B14F-4D97-AF65-F5344CB8AC3E}">
        <p14:creationId xmlns:p14="http://schemas.microsoft.com/office/powerpoint/2010/main" val="27263290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引用の仕方</a:t>
            </a:r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467544" y="1268760"/>
            <a:ext cx="75713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/>
              <a:t>引用するのは原則として書籍か査読論文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4164310B-7B77-7144-B78A-6D335DDC5789}"/>
              </a:ext>
            </a:extLst>
          </p:cNvPr>
          <p:cNvSpPr txBox="1"/>
          <p:nvPr/>
        </p:nvSpPr>
        <p:spPr>
          <a:xfrm>
            <a:off x="771972" y="2276872"/>
            <a:ext cx="57246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できるだけウェブサイトの引用は避ける</a:t>
            </a:r>
            <a:endParaRPr kumimoji="1" lang="en-US" altLang="ja-JP" sz="2400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4A601254-E4EE-354F-8A37-4310FE384BDD}"/>
              </a:ext>
            </a:extLst>
          </p:cNvPr>
          <p:cNvSpPr txBox="1"/>
          <p:nvPr/>
        </p:nvSpPr>
        <p:spPr>
          <a:xfrm>
            <a:off x="323528" y="6178310"/>
            <a:ext cx="81808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/>
              <a:t>体裁等については</a:t>
            </a:r>
            <a:r>
              <a:rPr lang="en-US" altLang="ja-JP" sz="2000"/>
              <a:t>BibTeX</a:t>
            </a:r>
            <a:r>
              <a:rPr lang="ja-JP" altLang="en-US" sz="2000"/>
              <a:t>を使えば自動的に満たされるはずなので略</a:t>
            </a:r>
            <a:endParaRPr kumimoji="1" lang="ja-JP" altLang="en-US" sz="2000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5A91AE0A-647A-6B41-9398-E2761F43CC5B}"/>
              </a:ext>
            </a:extLst>
          </p:cNvPr>
          <p:cNvSpPr/>
          <p:nvPr/>
        </p:nvSpPr>
        <p:spPr>
          <a:xfrm>
            <a:off x="843980" y="3717032"/>
            <a:ext cx="74168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2400" dirty="0" err="1"/>
              <a:t>arXiv</a:t>
            </a:r>
            <a:r>
              <a:rPr lang="ja-JP" altLang="en-US" sz="2400" dirty="0"/>
              <a:t>を引用する際は出版されていないか確認する</a:t>
            </a:r>
            <a:endParaRPr lang="en-US" altLang="ja-JP" sz="2400" dirty="0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DA5B2B52-A84B-C547-9445-264087B983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2276872"/>
            <a:ext cx="520452" cy="412892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E3D196F4-DA62-4A49-868D-383CBC475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3789040"/>
            <a:ext cx="520452" cy="412892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694E2A19-667F-024D-95CE-9199F4445122}"/>
              </a:ext>
            </a:extLst>
          </p:cNvPr>
          <p:cNvSpPr txBox="1"/>
          <p:nvPr/>
        </p:nvSpPr>
        <p:spPr>
          <a:xfrm>
            <a:off x="1187624" y="2852936"/>
            <a:ext cx="694292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ja-JP" altLang="en-US" sz="2000" dirty="0"/>
              <a:t>「まっとうな</a:t>
            </a:r>
            <a:r>
              <a:rPr lang="ja-JP" altLang="en-US" sz="2000" dirty="0"/>
              <a:t>サイト</a:t>
            </a:r>
            <a:r>
              <a:rPr kumimoji="1" lang="ja-JP" altLang="en-US" sz="2000" dirty="0"/>
              <a:t>」なら、文献が引用されているはず</a:t>
            </a:r>
            <a:endParaRPr kumimoji="1" lang="en-US" altLang="ja-JP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ja-JP" altLang="en-US" sz="2000" dirty="0"/>
              <a:t>必ず「原典」にあたって、内容を確認する</a:t>
            </a:r>
            <a:endParaRPr kumimoji="1" lang="ja-JP" altLang="en-US" sz="2000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7E994687-F789-954B-81BC-F77D0635F0AB}"/>
              </a:ext>
            </a:extLst>
          </p:cNvPr>
          <p:cNvSpPr txBox="1"/>
          <p:nvPr/>
        </p:nvSpPr>
        <p:spPr>
          <a:xfrm>
            <a:off x="1187624" y="4365104"/>
            <a:ext cx="716242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ja-JP" altLang="en-US" sz="2000" dirty="0"/>
              <a:t>機械学習の論文は</a:t>
            </a:r>
            <a:r>
              <a:rPr kumimoji="1" lang="en-US" altLang="ja-JP" sz="2000" dirty="0" err="1"/>
              <a:t>arXiv</a:t>
            </a:r>
            <a:r>
              <a:rPr kumimoji="1" lang="ja-JP" altLang="en-US" sz="2000" dirty="0"/>
              <a:t>を引用することが多いが</a:t>
            </a:r>
            <a:r>
              <a:rPr lang="ja-JP" altLang="en-US" sz="2000" dirty="0"/>
              <a:t>、有名な論文はカンファレンスペーパーになっていることが多い</a:t>
            </a:r>
            <a:endParaRPr lang="en-US" altLang="ja-JP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ja-JP" altLang="en-US" sz="2000" dirty="0"/>
              <a:t>タイトル等で検索してみる</a:t>
            </a:r>
          </a:p>
        </p:txBody>
      </p:sp>
    </p:spTree>
    <p:extLst>
      <p:ext uri="{BB962C8B-B14F-4D97-AF65-F5344CB8AC3E}">
        <p14:creationId xmlns:p14="http://schemas.microsoft.com/office/powerpoint/2010/main" val="30520211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F063747A-E59F-7846-BA0B-B593024084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引用の仕方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298B6AC4-856C-F749-81FF-7B9A21873E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9083" y="2636912"/>
            <a:ext cx="2665834" cy="3772407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11C65242-4AA8-4D40-8B2B-5C341749E828}"/>
              </a:ext>
            </a:extLst>
          </p:cNvPr>
          <p:cNvSpPr txBox="1"/>
          <p:nvPr/>
        </p:nvSpPr>
        <p:spPr>
          <a:xfrm>
            <a:off x="1547664" y="1436610"/>
            <a:ext cx="634019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4000" dirty="0"/>
              <a:t>コピペはダメ！ゼッタイ！</a:t>
            </a:r>
          </a:p>
        </p:txBody>
      </p:sp>
    </p:spTree>
    <p:extLst>
      <p:ext uri="{BB962C8B-B14F-4D97-AF65-F5344CB8AC3E}">
        <p14:creationId xmlns:p14="http://schemas.microsoft.com/office/powerpoint/2010/main" val="24769515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64AEAD88-F8C6-1B4D-9A2A-68DDBF669BD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引用の仕方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9B74A283-86D6-F446-9837-80D582D55D61}"/>
              </a:ext>
            </a:extLst>
          </p:cNvPr>
          <p:cNvSpPr/>
          <p:nvPr/>
        </p:nvSpPr>
        <p:spPr>
          <a:xfrm>
            <a:off x="395536" y="1124744"/>
            <a:ext cx="81369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2400"/>
              <a:t>たとえ引用をしていても「コピペ」はしてはいけない</a:t>
            </a:r>
            <a:endParaRPr lang="en-US" altLang="ja-JP" sz="240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F1F43E14-016F-6546-81FF-8A9CFB7971DB}"/>
              </a:ext>
            </a:extLst>
          </p:cNvPr>
          <p:cNvSpPr txBox="1"/>
          <p:nvPr/>
        </p:nvSpPr>
        <p:spPr>
          <a:xfrm>
            <a:off x="467544" y="4225057"/>
            <a:ext cx="6753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目立つのが、語句説明の</a:t>
            </a:r>
            <a:r>
              <a:rPr kumimoji="1" lang="en-US" altLang="ja-JP" sz="2400"/>
              <a:t>Wikipedia</a:t>
            </a:r>
            <a:r>
              <a:rPr kumimoji="1" lang="ja-JP" altLang="en-US" sz="2400"/>
              <a:t>からのコピペ</a:t>
            </a:r>
            <a:endParaRPr kumimoji="1" lang="en-US" altLang="ja-JP" sz="2400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D1AFCCCA-C778-0141-A94D-AB0034D96053}"/>
              </a:ext>
            </a:extLst>
          </p:cNvPr>
          <p:cNvSpPr/>
          <p:nvPr/>
        </p:nvSpPr>
        <p:spPr>
          <a:xfrm>
            <a:off x="683568" y="5209410"/>
            <a:ext cx="711177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ja-JP" sz="2000" dirty="0"/>
              <a:t>Wikipedia</a:t>
            </a:r>
            <a:r>
              <a:rPr lang="ja-JP" altLang="en-US" sz="2000" dirty="0"/>
              <a:t>に頼りたくなるのは</a:t>
            </a:r>
            <a:r>
              <a:rPr lang="ja-JP" altLang="en-US" sz="2000" dirty="0">
                <a:solidFill>
                  <a:srgbClr val="FF0000"/>
                </a:solidFill>
              </a:rPr>
              <a:t>文献の読み込み不足</a:t>
            </a:r>
            <a:endParaRPr lang="en-US" altLang="ja-JP" sz="2000" dirty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ja-JP" altLang="en-US" sz="2000" dirty="0"/>
              <a:t>教科書や論文をちゃんと読み、</a:t>
            </a:r>
            <a:r>
              <a:rPr lang="ja-JP" altLang="en-US" sz="2000" dirty="0">
                <a:solidFill>
                  <a:srgbClr val="FF0000"/>
                </a:solidFill>
              </a:rPr>
              <a:t>自分の言葉で書く</a:t>
            </a:r>
            <a:r>
              <a:rPr lang="ja-JP" altLang="en-US" sz="2000" dirty="0"/>
              <a:t>こと</a:t>
            </a:r>
            <a:endParaRPr lang="en-US" altLang="ja-JP" sz="2000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F0A44868-07AB-9344-B4E9-CB41F573E523}"/>
              </a:ext>
            </a:extLst>
          </p:cNvPr>
          <p:cNvSpPr txBox="1"/>
          <p:nvPr/>
        </p:nvSpPr>
        <p:spPr>
          <a:xfrm>
            <a:off x="683568" y="1916832"/>
            <a:ext cx="80648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ja-JP" altLang="en-US" sz="2000" dirty="0"/>
              <a:t>引用は、その文献を読んで</a:t>
            </a:r>
            <a:r>
              <a:rPr lang="ja-JP" altLang="en-US" sz="2000" dirty="0">
                <a:solidFill>
                  <a:srgbClr val="011893"/>
                </a:solidFill>
              </a:rPr>
              <a:t>自分の言葉で</a:t>
            </a:r>
            <a:r>
              <a:rPr lang="ja-JP" altLang="en-US" sz="2000" dirty="0"/>
              <a:t>理解したことを書く</a:t>
            </a:r>
            <a:endParaRPr lang="en-US" altLang="ja-JP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ja-JP" altLang="en-US" sz="2000" dirty="0"/>
              <a:t>文章をそのまま載せたい場合は、カギカッコで示すか、</a:t>
            </a:r>
            <a:r>
              <a:rPr lang="en-US" altLang="ja-JP" sz="2000" dirty="0"/>
              <a:t>quotation</a:t>
            </a:r>
            <a:r>
              <a:rPr lang="ja-JP" altLang="en-US" sz="2000" dirty="0"/>
              <a:t>環境を使うなど「引用である」ことがわかるようにする</a:t>
            </a:r>
            <a:endParaRPr lang="en-US" altLang="ja-JP" sz="2000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9B8A52DA-3323-453F-A7C1-BB1FA958DDBB}"/>
              </a:ext>
            </a:extLst>
          </p:cNvPr>
          <p:cNvSpPr txBox="1"/>
          <p:nvPr/>
        </p:nvSpPr>
        <p:spPr>
          <a:xfrm>
            <a:off x="2267744" y="2979094"/>
            <a:ext cx="6712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>
                <a:solidFill>
                  <a:schemeClr val="bg1">
                    <a:lumMod val="50000"/>
                  </a:schemeClr>
                </a:solidFill>
              </a:rPr>
              <a:t>※</a:t>
            </a:r>
            <a:r>
              <a:rPr lang="ja-JP" altLang="en-US" dirty="0">
                <a:solidFill>
                  <a:schemeClr val="bg1">
                    <a:lumMod val="50000"/>
                  </a:schemeClr>
                </a:solidFill>
              </a:rPr>
              <a:t> 理系で参考文献の文章をそのまま引用することは少ないはず</a:t>
            </a:r>
            <a:endParaRPr kumimoji="1" lang="ja-JP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B843199F-BEAF-4308-9C41-AB4D4A71B630}"/>
              </a:ext>
            </a:extLst>
          </p:cNvPr>
          <p:cNvSpPr txBox="1"/>
          <p:nvPr/>
        </p:nvSpPr>
        <p:spPr>
          <a:xfrm>
            <a:off x="4503758" y="4686722"/>
            <a:ext cx="4634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>
                <a:solidFill>
                  <a:schemeClr val="bg1">
                    <a:lumMod val="50000"/>
                  </a:schemeClr>
                </a:solidFill>
              </a:rPr>
              <a:t>※</a:t>
            </a:r>
            <a:r>
              <a:rPr lang="ja-JP" altLang="en-US" dirty="0">
                <a:solidFill>
                  <a:schemeClr val="bg1">
                    <a:lumMod val="50000"/>
                  </a:schemeClr>
                </a:solidFill>
              </a:rPr>
              <a:t> たまに投稿論文で見つけてびっくりする</a:t>
            </a:r>
            <a:endParaRPr kumimoji="1" lang="ja-JP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14959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74D97784-24BC-D94F-AB5B-22A43568DAEE}"/>
              </a:ext>
            </a:extLst>
          </p:cNvPr>
          <p:cNvSpPr/>
          <p:nvPr/>
        </p:nvSpPr>
        <p:spPr>
          <a:xfrm>
            <a:off x="3203848" y="5085184"/>
            <a:ext cx="648072" cy="165618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E35B6887-A14A-CE45-98C2-DDBBC0EBE511}"/>
              </a:ext>
            </a:extLst>
          </p:cNvPr>
          <p:cNvSpPr/>
          <p:nvPr/>
        </p:nvSpPr>
        <p:spPr>
          <a:xfrm rot="5400000">
            <a:off x="3203848" y="2060848"/>
            <a:ext cx="648072" cy="54006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506ADCAD-13BD-4B45-8F37-28D53FE17A9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結果について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28D9888E-4C59-FE4C-84DC-9E6E8070FE14}"/>
              </a:ext>
            </a:extLst>
          </p:cNvPr>
          <p:cNvSpPr txBox="1"/>
          <p:nvPr/>
        </p:nvSpPr>
        <p:spPr>
          <a:xfrm>
            <a:off x="323528" y="1412776"/>
            <a:ext cx="81868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「当初の見込みに沿った結果が出ること</a:t>
            </a:r>
            <a:r>
              <a:rPr lang="ja-JP" altLang="en-US" sz="2400"/>
              <a:t>が成功</a:t>
            </a:r>
            <a:r>
              <a:rPr kumimoji="1" lang="ja-JP" altLang="en-US" sz="2400"/>
              <a:t>」</a:t>
            </a:r>
            <a:r>
              <a:rPr kumimoji="1" lang="ja-JP" altLang="en-US" sz="2400">
                <a:solidFill>
                  <a:srgbClr val="FF0000"/>
                </a:solidFill>
              </a:rPr>
              <a:t>ではない</a:t>
            </a:r>
            <a:endParaRPr kumimoji="1" lang="en-US" altLang="ja-JP" sz="2400">
              <a:solidFill>
                <a:srgbClr val="FF0000"/>
              </a:solidFill>
            </a:endParaRPr>
          </a:p>
          <a:p>
            <a:r>
              <a:rPr lang="ja-JP" altLang="en-US" sz="2400"/>
              <a:t>「やったけれどできなかった」は</a:t>
            </a:r>
            <a:r>
              <a:rPr lang="ja-JP" altLang="en-US" sz="2400">
                <a:solidFill>
                  <a:srgbClr val="FF0000"/>
                </a:solidFill>
              </a:rPr>
              <a:t>立派な成果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03F1DDE3-5F61-644F-B6F4-0DF76B8BD326}"/>
              </a:ext>
            </a:extLst>
          </p:cNvPr>
          <p:cNvSpPr txBox="1"/>
          <p:nvPr/>
        </p:nvSpPr>
        <p:spPr>
          <a:xfrm>
            <a:off x="611560" y="2276872"/>
            <a:ext cx="760977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ja-JP" altLang="en-US" sz="2400"/>
              <a:t>研究の目的は「人類の知に資する」こと</a:t>
            </a:r>
            <a:endParaRPr kumimoji="1" lang="en-US" altLang="ja-JP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ja-JP" altLang="en-US" sz="2400"/>
              <a:t>「ネガティブな結果」も、後進の試行錯誤を減らす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28A76B23-56EA-6140-AFE2-7DB15C4658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9832" y="5517232"/>
            <a:ext cx="850519" cy="996702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60FEB626-01C6-8C47-8A61-F317A5CB54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5656" y="3717032"/>
            <a:ext cx="1423415" cy="1224136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0DA9D9A4-EF50-CD48-B347-5D60F1010D9F}"/>
              </a:ext>
            </a:extLst>
          </p:cNvPr>
          <p:cNvSpPr txBox="1"/>
          <p:nvPr/>
        </p:nvSpPr>
        <p:spPr>
          <a:xfrm>
            <a:off x="1547664" y="4077072"/>
            <a:ext cx="12618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>
                <a:solidFill>
                  <a:schemeClr val="bg2">
                    <a:lumMod val="10000"/>
                  </a:schemeClr>
                </a:solidFill>
              </a:rPr>
              <a:t>←行き止まり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3EBD2DB3-2152-4D48-920C-C4A3870D2A6C}"/>
              </a:ext>
            </a:extLst>
          </p:cNvPr>
          <p:cNvSpPr txBox="1"/>
          <p:nvPr/>
        </p:nvSpPr>
        <p:spPr>
          <a:xfrm>
            <a:off x="1287117" y="3140968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今回の研究結果</a:t>
            </a:r>
          </a:p>
        </p:txBody>
      </p:sp>
      <p:cxnSp>
        <p:nvCxnSpPr>
          <p:cNvPr id="17" name="直線矢印コネクタ 16">
            <a:extLst>
              <a:ext uri="{FF2B5EF4-FFF2-40B4-BE49-F238E27FC236}">
                <a16:creationId xmlns:a16="http://schemas.microsoft.com/office/drawing/2014/main" id="{5702AC1C-2242-5841-8A10-CC0031BD69AE}"/>
              </a:ext>
            </a:extLst>
          </p:cNvPr>
          <p:cNvCxnSpPr>
            <a:cxnSpLocks/>
            <a:stCxn id="13" idx="2"/>
            <a:endCxn id="8" idx="0"/>
          </p:cNvCxnSpPr>
          <p:nvPr/>
        </p:nvCxnSpPr>
        <p:spPr>
          <a:xfrm>
            <a:off x="2187364" y="3510300"/>
            <a:ext cx="0" cy="206732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A2D5A2D5-6C43-904E-AA6B-51C3EB7A79C9}"/>
              </a:ext>
            </a:extLst>
          </p:cNvPr>
          <p:cNvSpPr txBox="1"/>
          <p:nvPr/>
        </p:nvSpPr>
        <p:spPr>
          <a:xfrm>
            <a:off x="4572000" y="5373216"/>
            <a:ext cx="377539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/>
              <a:t>変に取り繕ったりせず</a:t>
            </a:r>
            <a:endParaRPr lang="en-US" altLang="ja-JP" sz="2800"/>
          </a:p>
          <a:p>
            <a:r>
              <a:rPr kumimoji="1" lang="ja-JP" altLang="en-US" sz="2800"/>
              <a:t>結果は誠実に書く</a:t>
            </a:r>
            <a:r>
              <a:rPr lang="ja-JP" altLang="en-US" sz="2800"/>
              <a:t>こと</a:t>
            </a:r>
            <a:endParaRPr kumimoji="1" lang="en-US" altLang="ja-JP" sz="2800"/>
          </a:p>
        </p:txBody>
      </p:sp>
    </p:spTree>
    <p:extLst>
      <p:ext uri="{BB962C8B-B14F-4D97-AF65-F5344CB8AC3E}">
        <p14:creationId xmlns:p14="http://schemas.microsoft.com/office/powerpoint/2010/main" val="29914690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085E07E0-CE53-B14A-98A6-6384624B9B0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バックアップ方法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98CA570D-6F13-F749-842B-B6428B39E09D}"/>
              </a:ext>
            </a:extLst>
          </p:cNvPr>
          <p:cNvSpPr txBox="1"/>
          <p:nvPr/>
        </p:nvSpPr>
        <p:spPr>
          <a:xfrm>
            <a:off x="2771800" y="5301208"/>
            <a:ext cx="55643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/>
              <a:t>GitHub</a:t>
            </a:r>
            <a:r>
              <a:rPr kumimoji="1" lang="ja-JP" altLang="en-US" sz="3200"/>
              <a:t>を使うことを強く推奨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E4FB345-9EE5-354D-8F68-D8C6B85E7005}"/>
              </a:ext>
            </a:extLst>
          </p:cNvPr>
          <p:cNvSpPr txBox="1"/>
          <p:nvPr/>
        </p:nvSpPr>
        <p:spPr>
          <a:xfrm>
            <a:off x="179512" y="1124744"/>
            <a:ext cx="55194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/>
              <a:t>バックアップは</a:t>
            </a:r>
            <a:r>
              <a:rPr kumimoji="1" lang="ja-JP" altLang="en-US" sz="3200">
                <a:solidFill>
                  <a:srgbClr val="011893"/>
                </a:solidFill>
              </a:rPr>
              <a:t>定期的</a:t>
            </a:r>
            <a:r>
              <a:rPr kumimoji="1" lang="ja-JP" altLang="en-US" sz="3200"/>
              <a:t>にとる</a:t>
            </a:r>
            <a:endParaRPr kumimoji="1" lang="en-US" altLang="ja-JP" sz="320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34FABF5A-0EFE-7D45-9976-C0DE5D1AC265}"/>
              </a:ext>
            </a:extLst>
          </p:cNvPr>
          <p:cNvSpPr txBox="1"/>
          <p:nvPr/>
        </p:nvSpPr>
        <p:spPr>
          <a:xfrm>
            <a:off x="971600" y="1844824"/>
            <a:ext cx="75713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バックアップ頻度＝データが飛んだ時の手戻りの時間</a:t>
            </a:r>
            <a:endParaRPr kumimoji="1" lang="en-US" altLang="ja-JP" sz="2400"/>
          </a:p>
          <a:p>
            <a:r>
              <a:rPr lang="ja-JP" altLang="en-US" sz="2400"/>
              <a:t>最低でも毎日バックアップすること</a:t>
            </a:r>
            <a:endParaRPr kumimoji="1" lang="ja-JP" altLang="en-US" sz="240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65F82833-3935-9C40-B951-881DC4B126DC}"/>
              </a:ext>
            </a:extLst>
          </p:cNvPr>
          <p:cNvSpPr txBox="1"/>
          <p:nvPr/>
        </p:nvSpPr>
        <p:spPr>
          <a:xfrm>
            <a:off x="251520" y="2924944"/>
            <a:ext cx="59298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/>
              <a:t>バックアップは</a:t>
            </a:r>
            <a:r>
              <a:rPr kumimoji="1" lang="ja-JP" altLang="en-US" sz="3200">
                <a:solidFill>
                  <a:srgbClr val="011893"/>
                </a:solidFill>
              </a:rPr>
              <a:t>リモート</a:t>
            </a:r>
            <a:r>
              <a:rPr kumimoji="1" lang="ja-JP" altLang="en-US" sz="3200"/>
              <a:t>にとる</a:t>
            </a:r>
            <a:endParaRPr kumimoji="1" lang="en-US" altLang="ja-JP" sz="320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976C2701-FFF6-4642-AA71-E3B686ADA81E}"/>
              </a:ext>
            </a:extLst>
          </p:cNvPr>
          <p:cNvSpPr txBox="1"/>
          <p:nvPr/>
        </p:nvSpPr>
        <p:spPr>
          <a:xfrm>
            <a:off x="1043608" y="3645024"/>
            <a:ext cx="646042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自分の</a:t>
            </a:r>
            <a:r>
              <a:rPr kumimoji="1" lang="en-US" altLang="ja-JP" sz="2400" dirty="0"/>
              <a:t>PC</a:t>
            </a:r>
            <a:r>
              <a:rPr kumimoji="1" lang="ja-JP" altLang="en-US" sz="2400" dirty="0"/>
              <a:t>の別フォルダにコピーするのはダメ</a:t>
            </a:r>
            <a:endParaRPr kumimoji="1" lang="en-US" altLang="ja-JP" sz="2400" dirty="0"/>
          </a:p>
          <a:p>
            <a:r>
              <a:rPr lang="en-US" altLang="ja-JP" sz="2400" dirty="0"/>
              <a:t>USB</a:t>
            </a:r>
            <a:r>
              <a:rPr lang="ja-JP" altLang="en-US" sz="2400" dirty="0"/>
              <a:t>へのコピーも信用できない</a:t>
            </a:r>
            <a:endParaRPr kumimoji="1" lang="ja-JP" altLang="en-US" sz="2400" dirty="0"/>
          </a:p>
        </p:txBody>
      </p:sp>
      <p:sp>
        <p:nvSpPr>
          <p:cNvPr id="10" name="右矢印 9">
            <a:extLst>
              <a:ext uri="{FF2B5EF4-FFF2-40B4-BE49-F238E27FC236}">
                <a16:creationId xmlns:a16="http://schemas.microsoft.com/office/drawing/2014/main" id="{32ECC633-C0B9-634A-8EDF-F6596FD57D02}"/>
              </a:ext>
            </a:extLst>
          </p:cNvPr>
          <p:cNvSpPr/>
          <p:nvPr/>
        </p:nvSpPr>
        <p:spPr>
          <a:xfrm>
            <a:off x="2339752" y="5373216"/>
            <a:ext cx="432048" cy="412624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9C1CE2E-7101-44B9-A734-D04BE81E3B1E}"/>
              </a:ext>
            </a:extLst>
          </p:cNvPr>
          <p:cNvSpPr txBox="1"/>
          <p:nvPr/>
        </p:nvSpPr>
        <p:spPr>
          <a:xfrm>
            <a:off x="251520" y="6309320"/>
            <a:ext cx="7750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※ Box</a:t>
            </a:r>
            <a:r>
              <a:rPr lang="ja-JP" altLang="en-US" dirty="0"/>
              <a:t>でも</a:t>
            </a:r>
            <a:r>
              <a:rPr lang="en-US" altLang="ja-JP" dirty="0"/>
              <a:t>Dropbox</a:t>
            </a:r>
            <a:r>
              <a:rPr lang="ja-JP" altLang="en-US" dirty="0"/>
              <a:t>でもなんでもよいが、どうせバージョン管理するので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896399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99DA6B9C-0C5D-5A43-A256-E6BAE8FF83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ja-JP"/>
              <a:t>GitHub</a:t>
            </a:r>
            <a:r>
              <a:rPr lang="ja-JP" altLang="en-US"/>
              <a:t>による卒論執筆管理</a:t>
            </a:r>
            <a:endParaRPr kumimoji="1" lang="ja-JP" altLang="en-US"/>
          </a:p>
        </p:txBody>
      </p:sp>
      <p:sp>
        <p:nvSpPr>
          <p:cNvPr id="6" name="角丸四角形 5">
            <a:extLst>
              <a:ext uri="{FF2B5EF4-FFF2-40B4-BE49-F238E27FC236}">
                <a16:creationId xmlns:a16="http://schemas.microsoft.com/office/drawing/2014/main" id="{9DE5583C-E1F2-F249-9C2B-8B9009B11305}"/>
              </a:ext>
            </a:extLst>
          </p:cNvPr>
          <p:cNvSpPr/>
          <p:nvPr/>
        </p:nvSpPr>
        <p:spPr>
          <a:xfrm>
            <a:off x="323528" y="1628800"/>
            <a:ext cx="3600400" cy="2520280"/>
          </a:xfrm>
          <a:prstGeom prst="roundRect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352508D1-E59C-924B-BC90-46D029F98031}"/>
              </a:ext>
            </a:extLst>
          </p:cNvPr>
          <p:cNvSpPr txBox="1"/>
          <p:nvPr/>
        </p:nvSpPr>
        <p:spPr>
          <a:xfrm>
            <a:off x="539552" y="1844824"/>
            <a:ext cx="326243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/>
              <a:t>TeX</a:t>
            </a:r>
            <a:r>
              <a:rPr kumimoji="1" lang="ja-JP" altLang="en-US" sz="2400"/>
              <a:t>ファイル</a:t>
            </a:r>
            <a:endParaRPr kumimoji="1" lang="en-US" altLang="ja-JP" sz="2400"/>
          </a:p>
          <a:p>
            <a:r>
              <a:rPr kumimoji="1" lang="en-US" altLang="ja-JP" sz="2400"/>
              <a:t>bib</a:t>
            </a:r>
            <a:r>
              <a:rPr kumimoji="1" lang="ja-JP" altLang="en-US" sz="2400"/>
              <a:t>ファイル</a:t>
            </a:r>
            <a:endParaRPr kumimoji="1" lang="en-US" altLang="ja-JP" sz="2400"/>
          </a:p>
          <a:p>
            <a:r>
              <a:rPr kumimoji="1" lang="ja-JP" altLang="en-US" sz="2400"/>
              <a:t>図のファイル</a:t>
            </a:r>
            <a:endParaRPr kumimoji="1" lang="en-US" altLang="ja-JP" sz="2400"/>
          </a:p>
          <a:p>
            <a:r>
              <a:rPr lang="ja-JP" altLang="en-US" sz="2400">
                <a:solidFill>
                  <a:srgbClr val="FF0000"/>
                </a:solidFill>
              </a:rPr>
              <a:t>図を作るためのデータ</a:t>
            </a:r>
            <a:endParaRPr lang="en-US" altLang="ja-JP" sz="2400">
              <a:solidFill>
                <a:srgbClr val="FF0000"/>
              </a:solidFill>
            </a:endParaRPr>
          </a:p>
          <a:p>
            <a:r>
              <a:rPr lang="ja-JP" altLang="en-US" sz="2400"/>
              <a:t>図を作るスクリプト等</a:t>
            </a:r>
            <a:endParaRPr kumimoji="1" lang="ja-JP" altLang="en-US" sz="2400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69C9BA9C-1D6F-084D-93E8-56E4B3D45800}"/>
              </a:ext>
            </a:extLst>
          </p:cNvPr>
          <p:cNvSpPr txBox="1"/>
          <p:nvPr/>
        </p:nvSpPr>
        <p:spPr>
          <a:xfrm>
            <a:off x="611560" y="1052736"/>
            <a:ext cx="3262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卒論執筆用リポジトリ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F2513ED1-D01C-954F-9075-15513F7D6638}"/>
              </a:ext>
            </a:extLst>
          </p:cNvPr>
          <p:cNvSpPr txBox="1"/>
          <p:nvPr/>
        </p:nvSpPr>
        <p:spPr>
          <a:xfrm>
            <a:off x="4788024" y="1052736"/>
            <a:ext cx="41857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プログラム開発用リポジトリ</a:t>
            </a:r>
          </a:p>
        </p:txBody>
      </p:sp>
      <p:sp>
        <p:nvSpPr>
          <p:cNvPr id="17" name="角丸四角形 16">
            <a:extLst>
              <a:ext uri="{FF2B5EF4-FFF2-40B4-BE49-F238E27FC236}">
                <a16:creationId xmlns:a16="http://schemas.microsoft.com/office/drawing/2014/main" id="{2EABC090-1F34-FE4A-9817-490073BC0904}"/>
              </a:ext>
            </a:extLst>
          </p:cNvPr>
          <p:cNvSpPr/>
          <p:nvPr/>
        </p:nvSpPr>
        <p:spPr>
          <a:xfrm>
            <a:off x="5004048" y="1628800"/>
            <a:ext cx="3600400" cy="1728192"/>
          </a:xfrm>
          <a:prstGeom prst="roundRect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985F82F6-7F51-5B4C-BC0D-26587E4C7F26}"/>
              </a:ext>
            </a:extLst>
          </p:cNvPr>
          <p:cNvSpPr txBox="1"/>
          <p:nvPr/>
        </p:nvSpPr>
        <p:spPr>
          <a:xfrm>
            <a:off x="5076056" y="1700808"/>
            <a:ext cx="295465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プログラムソース</a:t>
            </a:r>
            <a:endParaRPr kumimoji="1" lang="en-US" altLang="ja-JP" sz="2400"/>
          </a:p>
          <a:p>
            <a:r>
              <a:rPr lang="ja-JP" altLang="en-US" sz="2400"/>
              <a:t>インプットファイル</a:t>
            </a:r>
            <a:endParaRPr lang="en-US" altLang="ja-JP" sz="2400"/>
          </a:p>
          <a:p>
            <a:r>
              <a:rPr lang="ja-JP" altLang="en-US" sz="2400"/>
              <a:t>ジョブスクリプト等</a:t>
            </a:r>
            <a:endParaRPr lang="en-US" altLang="ja-JP" sz="2400"/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F1F0A84D-DBDE-6F49-8A4C-6DE95870935B}"/>
              </a:ext>
            </a:extLst>
          </p:cNvPr>
          <p:cNvSpPr txBox="1"/>
          <p:nvPr/>
        </p:nvSpPr>
        <p:spPr>
          <a:xfrm>
            <a:off x="179512" y="4581128"/>
            <a:ext cx="822532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ja-JP" altLang="en-US" sz="2400" dirty="0"/>
              <a:t>卒論執筆用とプログラム開発のリポジトリ</a:t>
            </a:r>
            <a:r>
              <a:rPr lang="ja-JP" altLang="en-US" sz="2400" dirty="0"/>
              <a:t>を</a:t>
            </a:r>
            <a:r>
              <a:rPr kumimoji="1" lang="ja-JP" altLang="en-US" sz="2400" dirty="0"/>
              <a:t>分ける</a:t>
            </a:r>
            <a:endParaRPr kumimoji="1" lang="en-US" altLang="ja-JP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ja-JP" altLang="en-US" sz="2400" dirty="0"/>
              <a:t>出力データはプログラム開発リポジトリにいれない</a:t>
            </a:r>
            <a:endParaRPr lang="en-US" altLang="ja-JP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ja-JP" altLang="en-US" sz="2400" dirty="0"/>
              <a:t>図を作るためのデータは卒論執筆用リポジトリに入れる</a:t>
            </a:r>
            <a:endParaRPr lang="en-US" altLang="ja-JP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ja-JP" altLang="en-US" sz="2400" dirty="0"/>
              <a:t>大きなデータ</a:t>
            </a:r>
            <a:r>
              <a:rPr lang="en-US" altLang="ja-JP" sz="2400" dirty="0"/>
              <a:t>(</a:t>
            </a:r>
            <a:r>
              <a:rPr lang="ja-JP" altLang="en-US" sz="2400" dirty="0"/>
              <a:t>ダンプなど</a:t>
            </a:r>
            <a:r>
              <a:rPr lang="en-US" altLang="ja-JP" sz="2400" dirty="0"/>
              <a:t>)</a:t>
            </a:r>
            <a:r>
              <a:rPr lang="ja-JP" altLang="en-US" sz="2400" dirty="0"/>
              <a:t>はリポジトリに入れない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0588041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1BC01404-13A7-7142-A30E-7156FF65EAC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ja-JP"/>
              <a:t>GitHub</a:t>
            </a:r>
            <a:r>
              <a:rPr lang="ja-JP" altLang="en-US"/>
              <a:t>による卒論執筆管理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A78403F-B1EE-294D-A1AA-CB2FFF726DF6}"/>
              </a:ext>
            </a:extLst>
          </p:cNvPr>
          <p:cNvSpPr txBox="1"/>
          <p:nvPr/>
        </p:nvSpPr>
        <p:spPr>
          <a:xfrm>
            <a:off x="323528" y="1124744"/>
            <a:ext cx="83215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/>
              <a:t>Git</a:t>
            </a:r>
            <a:r>
              <a:rPr lang="en-US" altLang="ja-JP" sz="3200"/>
              <a:t>/GitHub</a:t>
            </a:r>
            <a:r>
              <a:rPr lang="ja-JP" altLang="en-US" sz="3200"/>
              <a:t>を使う場合のバックアップ＝</a:t>
            </a:r>
            <a:r>
              <a:rPr lang="en-US" altLang="ja-JP" sz="3200"/>
              <a:t>push</a:t>
            </a:r>
            <a:endParaRPr kumimoji="1" lang="ja-JP" altLang="en-US" sz="3200"/>
          </a:p>
        </p:txBody>
      </p:sp>
      <p:sp>
        <p:nvSpPr>
          <p:cNvPr id="45" name="角丸四角形 44">
            <a:extLst>
              <a:ext uri="{FF2B5EF4-FFF2-40B4-BE49-F238E27FC236}">
                <a16:creationId xmlns:a16="http://schemas.microsoft.com/office/drawing/2014/main" id="{5DEB31E6-9B43-8F4A-9E1F-475DE2D1BA93}"/>
              </a:ext>
            </a:extLst>
          </p:cNvPr>
          <p:cNvSpPr/>
          <p:nvPr/>
        </p:nvSpPr>
        <p:spPr>
          <a:xfrm>
            <a:off x="5076056" y="2492896"/>
            <a:ext cx="3744416" cy="2664296"/>
          </a:xfrm>
          <a:prstGeom prst="roundRect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円柱 45">
            <a:extLst>
              <a:ext uri="{FF2B5EF4-FFF2-40B4-BE49-F238E27FC236}">
                <a16:creationId xmlns:a16="http://schemas.microsoft.com/office/drawing/2014/main" id="{76850698-A9A1-0A4F-A83C-24C81795DE8C}"/>
              </a:ext>
            </a:extLst>
          </p:cNvPr>
          <p:cNvSpPr/>
          <p:nvPr/>
        </p:nvSpPr>
        <p:spPr>
          <a:xfrm>
            <a:off x="5220072" y="3429000"/>
            <a:ext cx="1166500" cy="864096"/>
          </a:xfrm>
          <a:prstGeom prst="can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00"/>
          </a:p>
        </p:txBody>
      </p:sp>
      <p:sp>
        <p:nvSpPr>
          <p:cNvPr id="47" name="テキスト ボックス 46">
            <a:extLst>
              <a:ext uri="{FF2B5EF4-FFF2-40B4-BE49-F238E27FC236}">
                <a16:creationId xmlns:a16="http://schemas.microsoft.com/office/drawing/2014/main" id="{70EC2B19-3D58-B946-A290-88E94D49822B}"/>
              </a:ext>
            </a:extLst>
          </p:cNvPr>
          <p:cNvSpPr txBox="1"/>
          <p:nvPr/>
        </p:nvSpPr>
        <p:spPr>
          <a:xfrm>
            <a:off x="5508104" y="1988840"/>
            <a:ext cx="2954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/>
              <a:t>ローカルリポジトリ</a:t>
            </a:r>
            <a:endParaRPr kumimoji="1" lang="ja-JP" altLang="en-US" sz="2400"/>
          </a:p>
        </p:txBody>
      </p:sp>
      <p:sp>
        <p:nvSpPr>
          <p:cNvPr id="57" name="テキスト ボックス 56">
            <a:extLst>
              <a:ext uri="{FF2B5EF4-FFF2-40B4-BE49-F238E27FC236}">
                <a16:creationId xmlns:a16="http://schemas.microsoft.com/office/drawing/2014/main" id="{9D7C9D9A-5B3D-744D-870D-592A7317F048}"/>
              </a:ext>
            </a:extLst>
          </p:cNvPr>
          <p:cNvSpPr txBox="1"/>
          <p:nvPr/>
        </p:nvSpPr>
        <p:spPr>
          <a:xfrm>
            <a:off x="753249" y="1988840"/>
            <a:ext cx="2954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/>
              <a:t>リモートリポジトリ</a:t>
            </a:r>
            <a:endParaRPr kumimoji="1" lang="ja-JP" altLang="en-US" sz="2400"/>
          </a:p>
        </p:txBody>
      </p:sp>
      <p:sp>
        <p:nvSpPr>
          <p:cNvPr id="58" name="角丸四角形 57">
            <a:extLst>
              <a:ext uri="{FF2B5EF4-FFF2-40B4-BE49-F238E27FC236}">
                <a16:creationId xmlns:a16="http://schemas.microsoft.com/office/drawing/2014/main" id="{570CE163-6F67-C947-8741-6B7D17D583B4}"/>
              </a:ext>
            </a:extLst>
          </p:cNvPr>
          <p:cNvSpPr/>
          <p:nvPr/>
        </p:nvSpPr>
        <p:spPr>
          <a:xfrm>
            <a:off x="611560" y="2492896"/>
            <a:ext cx="3024336" cy="2664296"/>
          </a:xfrm>
          <a:prstGeom prst="roundRect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円柱 58">
            <a:extLst>
              <a:ext uri="{FF2B5EF4-FFF2-40B4-BE49-F238E27FC236}">
                <a16:creationId xmlns:a16="http://schemas.microsoft.com/office/drawing/2014/main" id="{3AA047AC-071C-5A40-AA7B-619351410A83}"/>
              </a:ext>
            </a:extLst>
          </p:cNvPr>
          <p:cNvSpPr/>
          <p:nvPr/>
        </p:nvSpPr>
        <p:spPr>
          <a:xfrm>
            <a:off x="2195736" y="3429000"/>
            <a:ext cx="1166500" cy="864096"/>
          </a:xfrm>
          <a:prstGeom prst="can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62" name="図 61">
            <a:extLst>
              <a:ext uri="{FF2B5EF4-FFF2-40B4-BE49-F238E27FC236}">
                <a16:creationId xmlns:a16="http://schemas.microsoft.com/office/drawing/2014/main" id="{06D9180C-4E72-1243-A922-DC1ECF1118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3284984"/>
            <a:ext cx="1080120" cy="1080120"/>
          </a:xfrm>
          <a:prstGeom prst="rect">
            <a:avLst/>
          </a:prstGeom>
        </p:spPr>
      </p:pic>
      <p:pic>
        <p:nvPicPr>
          <p:cNvPr id="2050" name="Picture 2" descr="忙しく仕事をしている白衣の男性のイラスト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2320" y="3140968"/>
            <a:ext cx="1320081" cy="1320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2" name="右矢印 81">
            <a:extLst>
              <a:ext uri="{FF2B5EF4-FFF2-40B4-BE49-F238E27FC236}">
                <a16:creationId xmlns:a16="http://schemas.microsoft.com/office/drawing/2014/main" id="{32ECC633-C0B9-634A-8EDF-F6596FD57D02}"/>
              </a:ext>
            </a:extLst>
          </p:cNvPr>
          <p:cNvSpPr/>
          <p:nvPr/>
        </p:nvSpPr>
        <p:spPr>
          <a:xfrm rot="10800000">
            <a:off x="3707904" y="3645024"/>
            <a:ext cx="1224136" cy="504056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3" name="右矢印 82">
            <a:extLst>
              <a:ext uri="{FF2B5EF4-FFF2-40B4-BE49-F238E27FC236}">
                <a16:creationId xmlns:a16="http://schemas.microsoft.com/office/drawing/2014/main" id="{32ECC633-C0B9-634A-8EDF-F6596FD57D02}"/>
              </a:ext>
            </a:extLst>
          </p:cNvPr>
          <p:cNvSpPr/>
          <p:nvPr/>
        </p:nvSpPr>
        <p:spPr>
          <a:xfrm rot="10800000">
            <a:off x="6588224" y="3645024"/>
            <a:ext cx="504056" cy="504056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3995936" y="3140968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>
                <a:latin typeface="Consolas" panose="020B0609020204030204" pitchFamily="49" charset="0"/>
              </a:rPr>
              <a:t>push</a:t>
            </a:r>
            <a:endParaRPr kumimoji="1" lang="ja-JP" altLang="en-US" sz="2400">
              <a:latin typeface="Consolas" panose="020B0609020204030204" pitchFamily="49" charset="0"/>
            </a:endParaRPr>
          </a:p>
        </p:txBody>
      </p:sp>
      <p:sp>
        <p:nvSpPr>
          <p:cNvPr id="84" name="テキスト ボックス 83"/>
          <p:cNvSpPr txBox="1"/>
          <p:nvPr/>
        </p:nvSpPr>
        <p:spPr>
          <a:xfrm>
            <a:off x="6392160" y="3068960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>
                <a:latin typeface="Consolas" panose="020B0609020204030204" pitchFamily="49" charset="0"/>
              </a:rPr>
              <a:t>commit</a:t>
            </a:r>
            <a:endParaRPr kumimoji="1" lang="ja-JP" altLang="en-US" sz="240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61224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コミットとプッシュの頻度</a:t>
            </a: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395536" y="4653136"/>
            <a:ext cx="84433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「ひとかたまり」の仕事ごとにコミット＆プッシュ</a:t>
            </a:r>
            <a:endParaRPr kumimoji="1" lang="en-US" altLang="ja-JP" sz="280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3203848" y="2348880"/>
            <a:ext cx="51090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600"/>
              <a:t>15</a:t>
            </a:r>
            <a:r>
              <a:rPr lang="ja-JP" altLang="en-US" sz="3600"/>
              <a:t>分～</a:t>
            </a:r>
            <a:r>
              <a:rPr lang="en-US" altLang="ja-JP" sz="3600"/>
              <a:t>1</a:t>
            </a:r>
            <a:r>
              <a:rPr lang="ja-JP" altLang="en-US" sz="3600"/>
              <a:t>時間程度に一回</a:t>
            </a:r>
            <a:endParaRPr lang="en-US" altLang="ja-JP" sz="3600"/>
          </a:p>
        </p:txBody>
      </p:sp>
      <p:pic>
        <p:nvPicPr>
          <p:cNvPr id="1026" name="Picture 2" descr="目覚まし時計のイラスト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484784"/>
            <a:ext cx="2040161" cy="2443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テキスト ボックス 8"/>
          <p:cNvSpPr txBox="1"/>
          <p:nvPr/>
        </p:nvSpPr>
        <p:spPr>
          <a:xfrm>
            <a:off x="1115616" y="5877272"/>
            <a:ext cx="743023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/>
              <a:t>いちいちパスワードを入力しないで済むように</a:t>
            </a:r>
            <a:r>
              <a:rPr kumimoji="1" lang="en-US" altLang="ja-JP"/>
              <a:t>ssh-agent</a:t>
            </a:r>
            <a:r>
              <a:rPr kumimoji="1" lang="ja-JP" altLang="en-US"/>
              <a:t>を使うこと</a:t>
            </a:r>
          </a:p>
        </p:txBody>
      </p:sp>
    </p:spTree>
    <p:extLst>
      <p:ext uri="{BB962C8B-B14F-4D97-AF65-F5344CB8AC3E}">
        <p14:creationId xmlns:p14="http://schemas.microsoft.com/office/powerpoint/2010/main" val="20313962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26AF5160-35E1-AF48-A4E3-6CABBA3E1E5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卒論を書く前に</a:t>
            </a: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88C29780-4593-0342-A48B-DF37D517F1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4168" y="1268760"/>
            <a:ext cx="2328019" cy="3816424"/>
          </a:xfrm>
          <a:prstGeom prst="rect">
            <a:avLst/>
          </a:prstGeom>
        </p:spPr>
      </p:pic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96C79DF2-198C-DE47-915C-0D56DF520568}"/>
              </a:ext>
            </a:extLst>
          </p:cNvPr>
          <p:cNvSpPr/>
          <p:nvPr/>
        </p:nvSpPr>
        <p:spPr>
          <a:xfrm>
            <a:off x="323528" y="1116033"/>
            <a:ext cx="647645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3200"/>
              <a:t>Q: </a:t>
            </a:r>
            <a:r>
              <a:rPr lang="ja-JP" altLang="en-US" sz="3200">
                <a:solidFill>
                  <a:srgbClr val="FF0000"/>
                </a:solidFill>
              </a:rPr>
              <a:t>卒論の中身</a:t>
            </a:r>
            <a:r>
              <a:rPr lang="ja-JP" altLang="en-US" sz="3200"/>
              <a:t>で一番大事なのは？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D500CDF2-B501-A147-9B17-185C0DDE8531}"/>
              </a:ext>
            </a:extLst>
          </p:cNvPr>
          <p:cNvSpPr txBox="1"/>
          <p:nvPr/>
        </p:nvSpPr>
        <p:spPr>
          <a:xfrm>
            <a:off x="1691680" y="1916832"/>
            <a:ext cx="4762842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400"/>
              <a:t>1</a:t>
            </a:r>
            <a:r>
              <a:rPr kumimoji="1" lang="en-US" altLang="ja-JP" sz="4400"/>
              <a:t>. </a:t>
            </a:r>
            <a:r>
              <a:rPr kumimoji="1" lang="ja-JP" altLang="en-US" sz="4400"/>
              <a:t>手法の独自性</a:t>
            </a:r>
            <a:endParaRPr kumimoji="1" lang="en-US" altLang="ja-JP" sz="4400"/>
          </a:p>
          <a:p>
            <a:r>
              <a:rPr kumimoji="1" lang="en-US" altLang="ja-JP" sz="4400"/>
              <a:t>2. </a:t>
            </a:r>
            <a:r>
              <a:rPr kumimoji="1" lang="ja-JP" altLang="en-US" sz="4400"/>
              <a:t>結果の新規性</a:t>
            </a:r>
            <a:endParaRPr kumimoji="1" lang="en-US" altLang="ja-JP" sz="4400"/>
          </a:p>
          <a:p>
            <a:r>
              <a:rPr lang="en-US" altLang="ja-JP" sz="4400"/>
              <a:t>3. </a:t>
            </a:r>
            <a:r>
              <a:rPr lang="ja-JP" altLang="en-US" sz="4400"/>
              <a:t>十分なサーベイ</a:t>
            </a:r>
            <a:endParaRPr lang="en-US" altLang="ja-JP" sz="4400"/>
          </a:p>
          <a:p>
            <a:r>
              <a:rPr lang="en-US" altLang="ja-JP" sz="4400"/>
              <a:t>4. </a:t>
            </a:r>
            <a:r>
              <a:rPr lang="ja-JP" altLang="en-US" sz="4400"/>
              <a:t>適切な引用</a:t>
            </a:r>
            <a:endParaRPr kumimoji="1" lang="ja-JP" altLang="en-US" sz="44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43765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26AF5160-35E1-AF48-A4E3-6CABBA3E1E5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卒論を書く前に</a:t>
            </a: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88C29780-4593-0342-A48B-DF37D517F1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4168" y="1268760"/>
            <a:ext cx="2328019" cy="3816424"/>
          </a:xfrm>
          <a:prstGeom prst="rect">
            <a:avLst/>
          </a:prstGeom>
        </p:spPr>
      </p:pic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96C79DF2-198C-DE47-915C-0D56DF520568}"/>
              </a:ext>
            </a:extLst>
          </p:cNvPr>
          <p:cNvSpPr/>
          <p:nvPr/>
        </p:nvSpPr>
        <p:spPr>
          <a:xfrm>
            <a:off x="323528" y="1116033"/>
            <a:ext cx="647645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3200"/>
              <a:t>Q: </a:t>
            </a:r>
            <a:r>
              <a:rPr lang="ja-JP" altLang="en-US" sz="3200">
                <a:solidFill>
                  <a:srgbClr val="FF0000"/>
                </a:solidFill>
              </a:rPr>
              <a:t>卒論の中身</a:t>
            </a:r>
            <a:r>
              <a:rPr lang="ja-JP" altLang="en-US" sz="3200"/>
              <a:t>で一番大事なのは？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11A7B699-1162-204B-A812-B292AF629BFC}"/>
              </a:ext>
            </a:extLst>
          </p:cNvPr>
          <p:cNvSpPr txBox="1"/>
          <p:nvPr/>
        </p:nvSpPr>
        <p:spPr>
          <a:xfrm>
            <a:off x="107504" y="3068960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もちろん</a:t>
            </a:r>
            <a:endParaRPr kumimoji="1" lang="en-US" altLang="ja-JP"/>
          </a:p>
          <a:p>
            <a:r>
              <a:rPr kumimoji="1" lang="ja-JP" altLang="en-US"/>
              <a:t>大事ですが</a:t>
            </a:r>
          </a:p>
        </p:txBody>
      </p:sp>
      <p:sp>
        <p:nvSpPr>
          <p:cNvPr id="7" name="左中かっこ 6">
            <a:extLst>
              <a:ext uri="{FF2B5EF4-FFF2-40B4-BE49-F238E27FC236}">
                <a16:creationId xmlns:a16="http://schemas.microsoft.com/office/drawing/2014/main" id="{EC84CFA8-DB51-7944-A4A9-AEB739B52AA6}"/>
              </a:ext>
            </a:extLst>
          </p:cNvPr>
          <p:cNvSpPr/>
          <p:nvPr/>
        </p:nvSpPr>
        <p:spPr>
          <a:xfrm>
            <a:off x="1331640" y="2060848"/>
            <a:ext cx="432048" cy="2520280"/>
          </a:xfrm>
          <a:prstGeom prst="leftBrac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8539" y="5517232"/>
            <a:ext cx="88024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/>
              <a:t>「一つの論文」として、一貫したストーリーを持つことが大事</a:t>
            </a:r>
            <a:endParaRPr kumimoji="1" lang="ja-JP" altLang="en-US" sz="2400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FF59E4A8-624E-D347-96B8-8BF1357719E8}"/>
              </a:ext>
            </a:extLst>
          </p:cNvPr>
          <p:cNvSpPr txBox="1"/>
          <p:nvPr/>
        </p:nvSpPr>
        <p:spPr>
          <a:xfrm>
            <a:off x="1691680" y="1916832"/>
            <a:ext cx="4762842" cy="3477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400"/>
              <a:t>1</a:t>
            </a:r>
            <a:r>
              <a:rPr kumimoji="1" lang="en-US" altLang="ja-JP" sz="4400"/>
              <a:t>. </a:t>
            </a:r>
            <a:r>
              <a:rPr kumimoji="1" lang="ja-JP" altLang="en-US" sz="4400"/>
              <a:t>手法の独自性</a:t>
            </a:r>
            <a:endParaRPr kumimoji="1" lang="en-US" altLang="ja-JP" sz="4400"/>
          </a:p>
          <a:p>
            <a:r>
              <a:rPr kumimoji="1" lang="en-US" altLang="ja-JP" sz="4400"/>
              <a:t>2. </a:t>
            </a:r>
            <a:r>
              <a:rPr kumimoji="1" lang="ja-JP" altLang="en-US" sz="4400"/>
              <a:t>結果の新規性</a:t>
            </a:r>
            <a:endParaRPr kumimoji="1" lang="en-US" altLang="ja-JP" sz="4400"/>
          </a:p>
          <a:p>
            <a:r>
              <a:rPr lang="en-US" altLang="ja-JP" sz="4400"/>
              <a:t>3. </a:t>
            </a:r>
            <a:r>
              <a:rPr lang="ja-JP" altLang="en-US" sz="4400"/>
              <a:t>十分なサーベイ</a:t>
            </a:r>
            <a:endParaRPr lang="en-US" altLang="ja-JP" sz="4400"/>
          </a:p>
          <a:p>
            <a:r>
              <a:rPr lang="en-US" altLang="ja-JP" sz="4400"/>
              <a:t>4. </a:t>
            </a:r>
            <a:r>
              <a:rPr lang="ja-JP" altLang="en-US" sz="4400"/>
              <a:t>適切な引用</a:t>
            </a:r>
            <a:endParaRPr lang="en-US" altLang="ja-JP" sz="4400"/>
          </a:p>
          <a:p>
            <a:r>
              <a:rPr kumimoji="1" lang="en-US" altLang="ja-JP" sz="4400">
                <a:solidFill>
                  <a:srgbClr val="FF0000"/>
                </a:solidFill>
              </a:rPr>
              <a:t>5. </a:t>
            </a:r>
            <a:r>
              <a:rPr kumimoji="1" lang="ja-JP" altLang="en-US" sz="4400">
                <a:solidFill>
                  <a:srgbClr val="FF0000"/>
                </a:solidFill>
              </a:rPr>
              <a:t>ストーリー</a:t>
            </a:r>
          </a:p>
        </p:txBody>
      </p:sp>
    </p:spTree>
    <p:extLst>
      <p:ext uri="{BB962C8B-B14F-4D97-AF65-F5344CB8AC3E}">
        <p14:creationId xmlns:p14="http://schemas.microsoft.com/office/powerpoint/2010/main" val="1394054998"/>
      </p:ext>
    </p:extLst>
  </p:cSld>
  <p:clrMapOvr>
    <a:masterClrMapping/>
  </p:clrMapOvr>
</p:sld>
</file>

<file path=ppt/theme/theme1.xml><?xml version="1.0" encoding="utf-8"?>
<a:theme xmlns:a="http://schemas.openxmlformats.org/drawingml/2006/main" name="パーセル">
  <a:themeElements>
    <a:clrScheme name="パーセル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日常使う用">
      <a:majorFont>
        <a:latin typeface="Arial"/>
        <a:ea typeface="HGｺﾞｼｯｸE"/>
        <a:cs typeface=""/>
      </a:majorFont>
      <a:minorFont>
        <a:latin typeface="Arial"/>
        <a:ea typeface="HGｺﾞｼｯｸE"/>
        <a:cs typeface=""/>
      </a:minorFont>
    </a:fontScheme>
    <a:fmtScheme name="パーセル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>
    <a:spDef>
      <a:spPr>
        <a:solidFill>
          <a:srgbClr val="FF0000"/>
        </a:solidFill>
        <a:ln>
          <a:solidFill>
            <a:schemeClr val="tx1"/>
          </a:solidFill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{11DA09EC-ABC8-2D40-8DBB-00E840906C4E}tf10001120</Template>
  <TotalTime>2824</TotalTime>
  <Words>2433</Words>
  <Application>Microsoft Office PowerPoint</Application>
  <PresentationFormat>画面に合わせる (4:3)</PresentationFormat>
  <Paragraphs>321</Paragraphs>
  <Slides>36</Slides>
  <Notes>1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36</vt:i4>
      </vt:variant>
    </vt:vector>
  </HeadingPairs>
  <TitlesOfParts>
    <vt:vector size="41" baseType="lpstr">
      <vt:lpstr>HGｺﾞｼｯｸE</vt:lpstr>
      <vt:lpstr>游ゴシック</vt:lpstr>
      <vt:lpstr>Arial</vt:lpstr>
      <vt:lpstr>Consolas</vt:lpstr>
      <vt:lpstr>パーセル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watanabe</dc:creator>
  <cp:lastModifiedBy>渡辺 宙志</cp:lastModifiedBy>
  <cp:revision>657</cp:revision>
  <dcterms:created xsi:type="dcterms:W3CDTF">2019-01-02T05:23:01Z</dcterms:created>
  <dcterms:modified xsi:type="dcterms:W3CDTF">2021-12-02T09:44:33Z</dcterms:modified>
</cp:coreProperties>
</file>